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9" r:id="rId4"/>
    <p:sldId id="265" r:id="rId5"/>
    <p:sldId id="272" r:id="rId6"/>
    <p:sldId id="270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A0BCB-11BA-5A4E-9EC6-03C38C1D5960}" type="datetimeFigureOut">
              <a:rPr lang="en-US" smtClean="0"/>
              <a:t>4/27/11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AB882-258E-EB44-859B-5E6F73BD43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9EEA3A6-FC88-C54C-823D-BCAE56E1DB7E}" type="datetimeFigureOut">
              <a:rPr lang="en-US" smtClean="0"/>
              <a:pPr/>
              <a:t>4/27/11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585CD12B-1ABB-EC47-AD44-411F4599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4219967"/>
          </a:xfrm>
        </p:spPr>
        <p:txBody>
          <a:bodyPr/>
          <a:lstStyle/>
          <a:p>
            <a:r>
              <a:rPr lang="en-US" sz="6000" dirty="0" smtClean="0"/>
              <a:t>China’s Crisis of </a:t>
            </a:r>
            <a:br>
              <a:rPr lang="en-US" sz="6000" dirty="0" smtClean="0"/>
            </a:br>
            <a:r>
              <a:rPr lang="en-US" sz="6000" dirty="0" smtClean="0"/>
              <a:t>Class Solidification &amp; Beijing’s Preparation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4599171"/>
            <a:ext cx="4683050" cy="1407209"/>
          </a:xfrm>
        </p:spPr>
        <p:txBody>
          <a:bodyPr>
            <a:normAutofit/>
          </a:bodyPr>
          <a:lstStyle/>
          <a:p>
            <a:r>
              <a:rPr lang="en-US" dirty="0" smtClean="0"/>
              <a:t>Fang WANG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5"/>
            <a:ext cx="7918450" cy="4102271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sz="3200" dirty="0" smtClean="0"/>
              <a:t> Agenda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1. China's </a:t>
            </a:r>
            <a:r>
              <a:rPr lang="en-US" sz="3200" dirty="0" smtClean="0"/>
              <a:t>Social Division since 1949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2. The Crisis: Social Solidification</a:t>
            </a:r>
            <a:br>
              <a:rPr lang="en-US" sz="3200" dirty="0" smtClean="0"/>
            </a:br>
            <a:r>
              <a:rPr lang="en-US" sz="3200" dirty="0" smtClean="0"/>
              <a:t>3. The Consequences </a:t>
            </a:r>
            <a:br>
              <a:rPr lang="en-US" sz="3200" dirty="0" smtClean="0"/>
            </a:br>
            <a:r>
              <a:rPr lang="en-US" sz="3200" dirty="0" smtClean="0"/>
              <a:t>4. Beijing’s </a:t>
            </a:r>
            <a:r>
              <a:rPr lang="en-US" sz="3556" dirty="0" smtClean="0"/>
              <a:t>Strategies</a:t>
            </a:r>
            <a:r>
              <a:rPr lang="en-US" sz="3200" dirty="0" smtClean="0"/>
              <a:t> &amp; Preparation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 flipV="1">
            <a:off x="988358" y="6126163"/>
            <a:ext cx="7167284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54274" name="AutoShape 2"/>
          <p:cNvSpPr>
            <a:spLocks noChangeArrowheads="1"/>
          </p:cNvSpPr>
          <p:nvPr/>
        </p:nvSpPr>
        <p:spPr bwMode="ltGray">
          <a:xfrm rot="5400000">
            <a:off x="-2251074" y="1573212"/>
            <a:ext cx="4824412" cy="4646613"/>
          </a:xfrm>
          <a:custGeom>
            <a:avLst/>
            <a:gdLst>
              <a:gd name="G0" fmla="+- 10594 0 0"/>
              <a:gd name="G1" fmla="+- -10553582 0 0"/>
              <a:gd name="G2" fmla="+- 0 0 -10553582"/>
              <a:gd name="T0" fmla="*/ 0 256 1"/>
              <a:gd name="T1" fmla="*/ 180 256 1"/>
              <a:gd name="G3" fmla="+- -10553582 T0 T1"/>
              <a:gd name="T2" fmla="*/ 0 256 1"/>
              <a:gd name="T3" fmla="*/ 90 256 1"/>
              <a:gd name="G4" fmla="+- -10553582 T2 T3"/>
              <a:gd name="G5" fmla="*/ G4 2 1"/>
              <a:gd name="T4" fmla="*/ 90 256 1"/>
              <a:gd name="T5" fmla="*/ 0 256 1"/>
              <a:gd name="G6" fmla="+- -10553582 T4 T5"/>
              <a:gd name="G7" fmla="*/ G6 2 1"/>
              <a:gd name="G8" fmla="abs -1055358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594"/>
              <a:gd name="G18" fmla="*/ 10594 1 2"/>
              <a:gd name="G19" fmla="+- G18 5400 0"/>
              <a:gd name="G20" fmla="cos G19 -10553582"/>
              <a:gd name="G21" fmla="sin G19 -10553582"/>
              <a:gd name="G22" fmla="+- G20 10800 0"/>
              <a:gd name="G23" fmla="+- G21 10800 0"/>
              <a:gd name="G24" fmla="+- 10800 0 G20"/>
              <a:gd name="G25" fmla="+- 10594 10800 0"/>
              <a:gd name="G26" fmla="?: G9 G17 G25"/>
              <a:gd name="G27" fmla="?: G9 0 21600"/>
              <a:gd name="G28" fmla="cos 10800 -10553582"/>
              <a:gd name="G29" fmla="sin 10800 -10553582"/>
              <a:gd name="G30" fmla="sin 10594 -10553582"/>
              <a:gd name="G31" fmla="+- G28 10800 0"/>
              <a:gd name="G32" fmla="+- G29 10800 0"/>
              <a:gd name="G33" fmla="+- G30 10800 0"/>
              <a:gd name="G34" fmla="?: G4 0 G31"/>
              <a:gd name="G35" fmla="?: -10553582 G34 0"/>
              <a:gd name="G36" fmla="?: G6 G35 G31"/>
              <a:gd name="G37" fmla="+- 21600 0 G36"/>
              <a:gd name="G38" fmla="?: G4 0 G33"/>
              <a:gd name="G39" fmla="?: -1055358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683 w 21600"/>
              <a:gd name="T15" fmla="*/ 7323 h 21600"/>
              <a:gd name="T16" fmla="*/ 10800 w 21600"/>
              <a:gd name="T17" fmla="*/ 206 h 21600"/>
              <a:gd name="T18" fmla="*/ 20917 w 21600"/>
              <a:gd name="T19" fmla="*/ 732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81" y="7357"/>
                </a:moveTo>
                <a:cubicBezTo>
                  <a:pt x="2251" y="3078"/>
                  <a:pt x="6276" y="205"/>
                  <a:pt x="10800" y="205"/>
                </a:cubicBezTo>
                <a:cubicBezTo>
                  <a:pt x="15323" y="205"/>
                  <a:pt x="19348" y="3078"/>
                  <a:pt x="20818" y="7357"/>
                </a:cubicBezTo>
                <a:lnTo>
                  <a:pt x="21013" y="7290"/>
                </a:lnTo>
                <a:cubicBezTo>
                  <a:pt x="19514" y="2928"/>
                  <a:pt x="15411" y="0"/>
                  <a:pt x="10799" y="0"/>
                </a:cubicBezTo>
                <a:cubicBezTo>
                  <a:pt x="6188" y="0"/>
                  <a:pt x="2085" y="2928"/>
                  <a:pt x="586" y="729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612775" y="582706"/>
            <a:ext cx="7918450" cy="1310626"/>
          </a:xfrm>
        </p:spPr>
        <p:txBody>
          <a:bodyPr>
            <a:normAutofit fontScale="90000"/>
          </a:bodyPr>
          <a:lstStyle/>
          <a:p>
            <a:r>
              <a:rPr lang="en-US" altLang="zh-TW" sz="3556" b="1" dirty="0" smtClean="0"/>
              <a:t>Background</a:t>
            </a:r>
            <a:r>
              <a:rPr lang="zh-TW" altLang="en-US" sz="3556" b="1" dirty="0" smtClean="0"/>
              <a:t>：</a:t>
            </a:r>
            <a:r>
              <a:rPr lang="en-US" altLang="zh-TW" sz="3556" b="1" dirty="0" smtClean="0"/>
              <a:t> </a:t>
            </a:r>
            <a:r>
              <a:rPr lang="en-US" sz="3111" b="1" dirty="0" smtClean="0"/>
              <a:t>China's </a:t>
            </a:r>
            <a:r>
              <a:rPr lang="en-US" sz="3111" b="1" dirty="0" smtClean="0"/>
              <a:t>Social Division and Circulation </a:t>
            </a:r>
            <a:r>
              <a:rPr lang="en-US" sz="3111" b="1" dirty="0" smtClean="0"/>
              <a:t>System since 1949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altLang="ko-KR" sz="2400" dirty="0">
              <a:ea typeface="굴림" charset="-127"/>
              <a:cs typeface="굴림" charset="-127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1931988"/>
            <a:ext cx="5181600" cy="508000"/>
            <a:chOff x="1419" y="1480"/>
            <a:chExt cx="3575" cy="36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19" y="1480"/>
              <a:ext cx="3575" cy="363"/>
              <a:chOff x="1419" y="1480"/>
              <a:chExt cx="3575" cy="363"/>
            </a:xfrm>
          </p:grpSpPr>
          <p:sp>
            <p:nvSpPr>
              <p:cNvPr id="54278" name="Oval 6"/>
              <p:cNvSpPr>
                <a:spLocks noChangeArrowheads="1"/>
              </p:cNvSpPr>
              <p:nvPr/>
            </p:nvSpPr>
            <p:spPr bwMode="gray">
              <a:xfrm>
                <a:off x="1419" y="1491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79" name="AutoShape 7"/>
              <p:cNvSpPr>
                <a:spLocks noChangeArrowheads="1"/>
              </p:cNvSpPr>
              <p:nvPr/>
            </p:nvSpPr>
            <p:spPr bwMode="gray">
              <a:xfrm>
                <a:off x="1683" y="1480"/>
                <a:ext cx="3311" cy="36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80" name="Oval 8"/>
            <p:cNvSpPr>
              <a:spLocks noChangeArrowheads="1"/>
            </p:cNvSpPr>
            <p:nvPr/>
          </p:nvSpPr>
          <p:spPr bwMode="gray">
            <a:xfrm>
              <a:off x="1470" y="1541"/>
              <a:ext cx="239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1" name="Oval 9"/>
            <p:cNvSpPr>
              <a:spLocks noChangeArrowheads="1"/>
            </p:cNvSpPr>
            <p:nvPr/>
          </p:nvSpPr>
          <p:spPr bwMode="gray">
            <a:xfrm>
              <a:off x="1474" y="1532"/>
              <a:ext cx="173" cy="174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106613" y="2709863"/>
            <a:ext cx="5181600" cy="508000"/>
            <a:chOff x="1419" y="1480"/>
            <a:chExt cx="3575" cy="363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419" y="1480"/>
              <a:ext cx="3575" cy="363"/>
              <a:chOff x="1419" y="1480"/>
              <a:chExt cx="3575" cy="363"/>
            </a:xfrm>
          </p:grpSpPr>
          <p:sp>
            <p:nvSpPr>
              <p:cNvPr id="54284" name="Oval 12"/>
              <p:cNvSpPr>
                <a:spLocks noChangeArrowheads="1"/>
              </p:cNvSpPr>
              <p:nvPr/>
            </p:nvSpPr>
            <p:spPr bwMode="gray">
              <a:xfrm>
                <a:off x="1419" y="1491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85" name="AutoShape 13"/>
              <p:cNvSpPr>
                <a:spLocks noChangeArrowheads="1"/>
              </p:cNvSpPr>
              <p:nvPr/>
            </p:nvSpPr>
            <p:spPr bwMode="gray">
              <a:xfrm>
                <a:off x="1683" y="1480"/>
                <a:ext cx="3311" cy="36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86" name="Oval 14"/>
            <p:cNvSpPr>
              <a:spLocks noChangeArrowheads="1"/>
            </p:cNvSpPr>
            <p:nvPr/>
          </p:nvSpPr>
          <p:spPr bwMode="gray">
            <a:xfrm>
              <a:off x="1470" y="1541"/>
              <a:ext cx="239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gray">
            <a:xfrm>
              <a:off x="1474" y="1532"/>
              <a:ext cx="173" cy="174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251075" y="3573463"/>
            <a:ext cx="5181600" cy="508000"/>
            <a:chOff x="1419" y="1480"/>
            <a:chExt cx="3575" cy="363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419" y="1480"/>
              <a:ext cx="3575" cy="363"/>
              <a:chOff x="1419" y="1480"/>
              <a:chExt cx="3575" cy="363"/>
            </a:xfrm>
          </p:grpSpPr>
          <p:sp>
            <p:nvSpPr>
              <p:cNvPr id="54290" name="Oval 18"/>
              <p:cNvSpPr>
                <a:spLocks noChangeArrowheads="1"/>
              </p:cNvSpPr>
              <p:nvPr/>
            </p:nvSpPr>
            <p:spPr bwMode="gray">
              <a:xfrm>
                <a:off x="1419" y="1491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1" name="AutoShape 19"/>
              <p:cNvSpPr>
                <a:spLocks noChangeArrowheads="1"/>
              </p:cNvSpPr>
              <p:nvPr/>
            </p:nvSpPr>
            <p:spPr bwMode="gray">
              <a:xfrm>
                <a:off x="1683" y="1480"/>
                <a:ext cx="3311" cy="36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92" name="Oval 20"/>
            <p:cNvSpPr>
              <a:spLocks noChangeArrowheads="1"/>
            </p:cNvSpPr>
            <p:nvPr/>
          </p:nvSpPr>
          <p:spPr bwMode="gray">
            <a:xfrm>
              <a:off x="1470" y="1541"/>
              <a:ext cx="239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3" name="Oval 21"/>
            <p:cNvSpPr>
              <a:spLocks noChangeArrowheads="1"/>
            </p:cNvSpPr>
            <p:nvPr/>
          </p:nvSpPr>
          <p:spPr bwMode="gray">
            <a:xfrm>
              <a:off x="1474" y="1532"/>
              <a:ext cx="173" cy="174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2106613" y="4438650"/>
            <a:ext cx="5181600" cy="508000"/>
            <a:chOff x="1419" y="1480"/>
            <a:chExt cx="3575" cy="363"/>
          </a:xfrm>
        </p:grpSpPr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1419" y="1480"/>
              <a:ext cx="3575" cy="363"/>
              <a:chOff x="1419" y="1480"/>
              <a:chExt cx="3575" cy="363"/>
            </a:xfrm>
          </p:grpSpPr>
          <p:sp>
            <p:nvSpPr>
              <p:cNvPr id="54296" name="Oval 24"/>
              <p:cNvSpPr>
                <a:spLocks noChangeArrowheads="1"/>
              </p:cNvSpPr>
              <p:nvPr/>
            </p:nvSpPr>
            <p:spPr bwMode="gray">
              <a:xfrm>
                <a:off x="1419" y="1491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97" name="AutoShape 25"/>
              <p:cNvSpPr>
                <a:spLocks noChangeArrowheads="1"/>
              </p:cNvSpPr>
              <p:nvPr/>
            </p:nvSpPr>
            <p:spPr bwMode="gray">
              <a:xfrm>
                <a:off x="1683" y="1480"/>
                <a:ext cx="3311" cy="36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298" name="Oval 26"/>
            <p:cNvSpPr>
              <a:spLocks noChangeArrowheads="1"/>
            </p:cNvSpPr>
            <p:nvPr/>
          </p:nvSpPr>
          <p:spPr bwMode="gray">
            <a:xfrm>
              <a:off x="1470" y="1541"/>
              <a:ext cx="239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9" name="Oval 27"/>
            <p:cNvSpPr>
              <a:spLocks noChangeArrowheads="1"/>
            </p:cNvSpPr>
            <p:nvPr/>
          </p:nvSpPr>
          <p:spPr bwMode="gray">
            <a:xfrm>
              <a:off x="1474" y="1532"/>
              <a:ext cx="173" cy="174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1731963" y="5230813"/>
            <a:ext cx="5181600" cy="508000"/>
            <a:chOff x="1419" y="1480"/>
            <a:chExt cx="3575" cy="363"/>
          </a:xfrm>
        </p:grpSpPr>
        <p:grpSp>
          <p:nvGrpSpPr>
            <p:cNvPr id="11" name="Group 29"/>
            <p:cNvGrpSpPr>
              <a:grpSpLocks/>
            </p:cNvGrpSpPr>
            <p:nvPr/>
          </p:nvGrpSpPr>
          <p:grpSpPr bwMode="auto">
            <a:xfrm>
              <a:off x="1419" y="1480"/>
              <a:ext cx="3575" cy="363"/>
              <a:chOff x="1419" y="1480"/>
              <a:chExt cx="3575" cy="363"/>
            </a:xfrm>
          </p:grpSpPr>
          <p:sp>
            <p:nvSpPr>
              <p:cNvPr id="54302" name="Oval 30"/>
              <p:cNvSpPr>
                <a:spLocks noChangeArrowheads="1"/>
              </p:cNvSpPr>
              <p:nvPr/>
            </p:nvSpPr>
            <p:spPr bwMode="gray">
              <a:xfrm>
                <a:off x="1419" y="1491"/>
                <a:ext cx="344" cy="34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3" name="AutoShape 31"/>
              <p:cNvSpPr>
                <a:spLocks noChangeArrowheads="1"/>
              </p:cNvSpPr>
              <p:nvPr/>
            </p:nvSpPr>
            <p:spPr bwMode="gray">
              <a:xfrm>
                <a:off x="1683" y="1480"/>
                <a:ext cx="3311" cy="36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304" name="Oval 32"/>
            <p:cNvSpPr>
              <a:spLocks noChangeArrowheads="1"/>
            </p:cNvSpPr>
            <p:nvPr/>
          </p:nvSpPr>
          <p:spPr bwMode="gray">
            <a:xfrm>
              <a:off x="1470" y="1541"/>
              <a:ext cx="239" cy="24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>
              <a:outerShdw blurRad="63500" dist="38099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05" name="Oval 33"/>
            <p:cNvSpPr>
              <a:spLocks noChangeArrowheads="1"/>
            </p:cNvSpPr>
            <p:nvPr/>
          </p:nvSpPr>
          <p:spPr bwMode="gray">
            <a:xfrm>
              <a:off x="1474" y="1532"/>
              <a:ext cx="173" cy="174"/>
            </a:xfrm>
            <a:prstGeom prst="ellipse">
              <a:avLst/>
            </a:prstGeom>
            <a:gradFill rotWithShape="1">
              <a:gsLst>
                <a:gs pos="0">
                  <a:srgbClr val="E9940B">
                    <a:gamma/>
                    <a:tint val="0"/>
                    <a:invGamma/>
                  </a:srgbClr>
                </a:gs>
                <a:gs pos="100000">
                  <a:srgbClr val="E9940B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307" name="AutoShape 35"/>
          <p:cNvSpPr>
            <a:spLocks noChangeArrowheads="1"/>
          </p:cNvSpPr>
          <p:nvPr/>
        </p:nvSpPr>
        <p:spPr bwMode="gray">
          <a:xfrm>
            <a:off x="3000375" y="2782888"/>
            <a:ext cx="4665663" cy="315912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>
            <a:prstShdw prst="shdw17" dist="12700">
              <a:schemeClr val="bg2"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atinLnBrk="1"/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1957～1965</a:t>
            </a:r>
            <a:endParaRPr lang="en-US" altLang="ko-KR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308" name="AutoShape 36"/>
          <p:cNvSpPr>
            <a:spLocks noChangeArrowheads="1"/>
          </p:cNvSpPr>
          <p:nvPr/>
        </p:nvSpPr>
        <p:spPr bwMode="gray">
          <a:xfrm>
            <a:off x="3074988" y="3697288"/>
            <a:ext cx="4665662" cy="315912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>
            <a:prstShdw prst="shdw17" dist="12700">
              <a:schemeClr val="bg2"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atinLnBrk="1"/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1966</a:t>
            </a: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～</a:t>
            </a:r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1977 </a:t>
            </a:r>
            <a:endParaRPr lang="en-US" altLang="ko-KR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309" name="AutoShape 37"/>
          <p:cNvSpPr>
            <a:spLocks noChangeArrowheads="1"/>
          </p:cNvSpPr>
          <p:nvPr/>
        </p:nvSpPr>
        <p:spPr bwMode="gray">
          <a:xfrm>
            <a:off x="2928938" y="4568825"/>
            <a:ext cx="4665662" cy="315913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>
            <a:prstShdw prst="shdw17" dist="12700">
              <a:schemeClr val="bg2"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atinLnBrk="1"/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1978～1991 </a:t>
            </a:r>
            <a:endParaRPr lang="en-US" altLang="ko-KR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310" name="AutoShape 38"/>
          <p:cNvSpPr>
            <a:spLocks noChangeArrowheads="1"/>
          </p:cNvSpPr>
          <p:nvPr/>
        </p:nvSpPr>
        <p:spPr bwMode="gray">
          <a:xfrm>
            <a:off x="2660650" y="1989138"/>
            <a:ext cx="4665663" cy="315912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>
            <a:prstShdw prst="shdw17" dist="12700">
              <a:schemeClr val="bg2"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atinLnBrk="1"/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1949</a:t>
            </a:r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～</a:t>
            </a:r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1956</a:t>
            </a:r>
            <a:endParaRPr kumimoji="1" lang="en-US" altLang="ko-KR" sz="2400" b="1" dirty="0">
              <a:solidFill>
                <a:schemeClr val="bg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54311" name="AutoShape 39"/>
          <p:cNvSpPr>
            <a:spLocks noChangeArrowheads="1"/>
          </p:cNvSpPr>
          <p:nvPr/>
        </p:nvSpPr>
        <p:spPr bwMode="gray">
          <a:xfrm>
            <a:off x="2660650" y="5300663"/>
            <a:ext cx="4665663" cy="315912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>
            <a:prstShdw prst="shdw17" dist="12700">
              <a:schemeClr val="bg2"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atinLnBrk="1"/>
            <a:r>
              <a:rPr lang="en-US" altLang="ko-KR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1991 </a:t>
            </a:r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～ </a:t>
            </a:r>
            <a:r>
              <a:rPr lang="en-US" altLang="zh-CN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now</a:t>
            </a:r>
            <a:r>
              <a:rPr lang="en-US" altLang="ko-KR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endParaRPr lang="en-US" altLang="ko-KR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ltGray">
          <a:xfrm>
            <a:off x="538163" y="3722688"/>
            <a:ext cx="1066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2200" b="1" dirty="0">
                <a:latin typeface="Verdana" charset="0"/>
              </a:rPr>
              <a:t>LOGO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ltGray">
          <a:xfrm rot="5400000">
            <a:off x="935038" y="3178175"/>
            <a:ext cx="301625" cy="949325"/>
          </a:xfrm>
          <a:prstGeom prst="moon">
            <a:avLst>
              <a:gd name="adj" fmla="val 14597"/>
            </a:avLst>
          </a:prstGeom>
          <a:solidFill>
            <a:schemeClr val="accent1"/>
          </a:solidFill>
          <a:ln w="0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pic>
        <p:nvPicPr>
          <p:cNvPr id="43" name="Picture 42" descr="Chinese fla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76" y="3368782"/>
            <a:ext cx="1540404" cy="1041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848601"/>
            <a:ext cx="3555245" cy="104599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Crisis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Social </a:t>
            </a:r>
            <a:r>
              <a:rPr lang="en-US" sz="2800" dirty="0" smtClean="0"/>
              <a:t>Solidification</a:t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15" name="Content Placeholder 14" descr="3-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291" r="-2291"/>
          <a:stretch>
            <a:fillRect/>
          </a:stretch>
        </p:blipFill>
        <p:spPr>
          <a:xfrm>
            <a:off x="612775" y="4009437"/>
            <a:ext cx="3956838" cy="2253251"/>
          </a:xfrm>
        </p:spPr>
      </p:pic>
      <p:pic>
        <p:nvPicPr>
          <p:cNvPr id="16" name="Picture 15" descr="8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613" y="441457"/>
            <a:ext cx="3880820" cy="58212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www.themegallery.com</a:t>
            </a:r>
            <a:endParaRPr lang="en-US" altLang="ko-KR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Company Logo</a:t>
            </a:r>
            <a:endParaRPr lang="en-US" altLang="ko-KR" dirty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1116" y="188259"/>
            <a:ext cx="7918450" cy="788894"/>
          </a:xfrm>
        </p:spPr>
        <p:txBody>
          <a:bodyPr/>
          <a:lstStyle/>
          <a:p>
            <a:r>
              <a:rPr lang="en-US" sz="4400" dirty="0" smtClean="0"/>
              <a:t>The Consequences 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sp>
        <p:nvSpPr>
          <p:cNvPr id="61443" name="Freeform 3"/>
          <p:cNvSpPr>
            <a:spLocks/>
          </p:cNvSpPr>
          <p:nvPr/>
        </p:nvSpPr>
        <p:spPr bwMode="gray">
          <a:xfrm>
            <a:off x="3777582" y="3800321"/>
            <a:ext cx="574112" cy="1081842"/>
          </a:xfrm>
          <a:custGeom>
            <a:avLst/>
            <a:gdLst/>
            <a:ahLst/>
            <a:cxnLst>
              <a:cxn ang="0">
                <a:pos x="1233" y="343"/>
              </a:cxn>
              <a:cxn ang="0">
                <a:pos x="413" y="1764"/>
              </a:cxn>
              <a:cxn ang="0">
                <a:pos x="0" y="1226"/>
              </a:cxn>
              <a:cxn ang="0">
                <a:pos x="6" y="1098"/>
              </a:cxn>
              <a:cxn ang="0">
                <a:pos x="638" y="0"/>
              </a:cxn>
              <a:cxn ang="0">
                <a:pos x="1233" y="343"/>
              </a:cxn>
              <a:cxn ang="0">
                <a:pos x="1233" y="343"/>
              </a:cxn>
            </a:cxnLst>
            <a:rect l="0" t="0" r="r" b="b"/>
            <a:pathLst>
              <a:path w="1233" h="1764">
                <a:moveTo>
                  <a:pt x="1233" y="343"/>
                </a:moveTo>
                <a:lnTo>
                  <a:pt x="413" y="1764"/>
                </a:lnTo>
                <a:lnTo>
                  <a:pt x="0" y="1226"/>
                </a:lnTo>
                <a:lnTo>
                  <a:pt x="6" y="1098"/>
                </a:lnTo>
                <a:lnTo>
                  <a:pt x="638" y="0"/>
                </a:lnTo>
                <a:lnTo>
                  <a:pt x="1233" y="343"/>
                </a:lnTo>
                <a:lnTo>
                  <a:pt x="1233" y="343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4" name="Freeform 4"/>
          <p:cNvSpPr>
            <a:spLocks/>
          </p:cNvSpPr>
          <p:nvPr/>
        </p:nvSpPr>
        <p:spPr bwMode="gray">
          <a:xfrm rot="7200000">
            <a:off x="4796294" y="2791929"/>
            <a:ext cx="658177" cy="1532957"/>
          </a:xfrm>
          <a:custGeom>
            <a:avLst/>
            <a:gdLst/>
            <a:ahLst/>
            <a:cxnLst>
              <a:cxn ang="0">
                <a:pos x="1233" y="343"/>
              </a:cxn>
              <a:cxn ang="0">
                <a:pos x="413" y="1764"/>
              </a:cxn>
              <a:cxn ang="0">
                <a:pos x="0" y="1226"/>
              </a:cxn>
              <a:cxn ang="0">
                <a:pos x="6" y="1098"/>
              </a:cxn>
              <a:cxn ang="0">
                <a:pos x="638" y="0"/>
              </a:cxn>
              <a:cxn ang="0">
                <a:pos x="1233" y="343"/>
              </a:cxn>
              <a:cxn ang="0">
                <a:pos x="1233" y="343"/>
              </a:cxn>
            </a:cxnLst>
            <a:rect l="0" t="0" r="r" b="b"/>
            <a:pathLst>
              <a:path w="1233" h="1764">
                <a:moveTo>
                  <a:pt x="1233" y="343"/>
                </a:moveTo>
                <a:lnTo>
                  <a:pt x="413" y="1764"/>
                </a:lnTo>
                <a:lnTo>
                  <a:pt x="0" y="1226"/>
                </a:lnTo>
                <a:lnTo>
                  <a:pt x="6" y="1098"/>
                </a:lnTo>
                <a:lnTo>
                  <a:pt x="638" y="0"/>
                </a:lnTo>
                <a:lnTo>
                  <a:pt x="1233" y="343"/>
                </a:lnTo>
                <a:lnTo>
                  <a:pt x="1233" y="343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21939" y="2940373"/>
            <a:ext cx="1245360" cy="1309366"/>
            <a:chOff x="1712" y="1389"/>
            <a:chExt cx="1480" cy="1302"/>
          </a:xfrm>
        </p:grpSpPr>
        <p:sp>
          <p:nvSpPr>
            <p:cNvPr id="61446" name="AutoShape 6"/>
            <p:cNvSpPr>
              <a:spLocks noChangeArrowheads="1"/>
            </p:cNvSpPr>
            <p:nvPr/>
          </p:nvSpPr>
          <p:spPr bwMode="gray">
            <a:xfrm rot="12600000">
              <a:off x="1712" y="2311"/>
              <a:ext cx="908" cy="3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gray">
            <a:xfrm rot="7200000">
              <a:off x="1961" y="1810"/>
              <a:ext cx="948" cy="508"/>
            </a:xfrm>
            <a:custGeom>
              <a:avLst/>
              <a:gdLst/>
              <a:ahLst/>
              <a:cxnLst>
                <a:cxn ang="0">
                  <a:pos x="750" y="0"/>
                </a:cxn>
                <a:cxn ang="0">
                  <a:pos x="0" y="0"/>
                </a:cxn>
                <a:cxn ang="0">
                  <a:pos x="2" y="194"/>
                </a:cxn>
                <a:cxn ang="0">
                  <a:pos x="28" y="378"/>
                </a:cxn>
                <a:cxn ang="0">
                  <a:pos x="750" y="378"/>
                </a:cxn>
                <a:cxn ang="0">
                  <a:pos x="750" y="0"/>
                </a:cxn>
                <a:cxn ang="0">
                  <a:pos x="750" y="0"/>
                </a:cxn>
              </a:cxnLst>
              <a:rect l="0" t="0" r="r" b="b"/>
              <a:pathLst>
                <a:path w="750" h="378">
                  <a:moveTo>
                    <a:pt x="750" y="0"/>
                  </a:moveTo>
                  <a:lnTo>
                    <a:pt x="0" y="0"/>
                  </a:lnTo>
                  <a:lnTo>
                    <a:pt x="2" y="194"/>
                  </a:lnTo>
                  <a:lnTo>
                    <a:pt x="28" y="378"/>
                  </a:lnTo>
                  <a:lnTo>
                    <a:pt x="750" y="378"/>
                  </a:lnTo>
                  <a:lnTo>
                    <a:pt x="750" y="0"/>
                  </a:lnTo>
                  <a:lnTo>
                    <a:pt x="75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gray">
            <a:xfrm rot="7200000">
              <a:off x="2637" y="1226"/>
              <a:ext cx="392" cy="718"/>
            </a:xfrm>
            <a:custGeom>
              <a:avLst/>
              <a:gdLst/>
              <a:ahLst/>
              <a:cxnLst>
                <a:cxn ang="0">
                  <a:pos x="495" y="285"/>
                </a:cxn>
                <a:cxn ang="0">
                  <a:pos x="495" y="971"/>
                </a:cxn>
                <a:cxn ang="0">
                  <a:pos x="462" y="964"/>
                </a:cxn>
                <a:cxn ang="0">
                  <a:pos x="430" y="953"/>
                </a:cxn>
                <a:cxn ang="0">
                  <a:pos x="401" y="931"/>
                </a:cxn>
                <a:cxn ang="0">
                  <a:pos x="372" y="898"/>
                </a:cxn>
                <a:cxn ang="0">
                  <a:pos x="339" y="855"/>
                </a:cxn>
                <a:cxn ang="0">
                  <a:pos x="306" y="801"/>
                </a:cxn>
                <a:cxn ang="0">
                  <a:pos x="270" y="732"/>
                </a:cxn>
                <a:cxn ang="0">
                  <a:pos x="227" y="648"/>
                </a:cxn>
                <a:cxn ang="0">
                  <a:pos x="183" y="554"/>
                </a:cxn>
                <a:cxn ang="0">
                  <a:pos x="129" y="438"/>
                </a:cxn>
                <a:cxn ang="0">
                  <a:pos x="96" y="369"/>
                </a:cxn>
                <a:cxn ang="0">
                  <a:pos x="29" y="211"/>
                </a:cxn>
                <a:cxn ang="0">
                  <a:pos x="2" y="127"/>
                </a:cxn>
                <a:cxn ang="0">
                  <a:pos x="0" y="60"/>
                </a:cxn>
                <a:cxn ang="0">
                  <a:pos x="15" y="0"/>
                </a:cxn>
                <a:cxn ang="0">
                  <a:pos x="15" y="43"/>
                </a:cxn>
                <a:cxn ang="0">
                  <a:pos x="15" y="72"/>
                </a:cxn>
                <a:cxn ang="0">
                  <a:pos x="15" y="99"/>
                </a:cxn>
                <a:cxn ang="0">
                  <a:pos x="18" y="126"/>
                </a:cxn>
                <a:cxn ang="0">
                  <a:pos x="29" y="162"/>
                </a:cxn>
                <a:cxn ang="0">
                  <a:pos x="53" y="198"/>
                </a:cxn>
                <a:cxn ang="0">
                  <a:pos x="85" y="231"/>
                </a:cxn>
                <a:cxn ang="0">
                  <a:pos x="125" y="260"/>
                </a:cxn>
                <a:cxn ang="0">
                  <a:pos x="180" y="278"/>
                </a:cxn>
                <a:cxn ang="0">
                  <a:pos x="245" y="282"/>
                </a:cxn>
                <a:cxn ang="0">
                  <a:pos x="495" y="285"/>
                </a:cxn>
              </a:cxnLst>
              <a:rect l="0" t="0" r="r" b="b"/>
              <a:pathLst>
                <a:path w="495" h="971">
                  <a:moveTo>
                    <a:pt x="495" y="285"/>
                  </a:moveTo>
                  <a:lnTo>
                    <a:pt x="495" y="971"/>
                  </a:lnTo>
                  <a:lnTo>
                    <a:pt x="462" y="964"/>
                  </a:lnTo>
                  <a:lnTo>
                    <a:pt x="430" y="953"/>
                  </a:lnTo>
                  <a:lnTo>
                    <a:pt x="401" y="931"/>
                  </a:lnTo>
                  <a:lnTo>
                    <a:pt x="372" y="898"/>
                  </a:lnTo>
                  <a:lnTo>
                    <a:pt x="339" y="855"/>
                  </a:lnTo>
                  <a:lnTo>
                    <a:pt x="306" y="801"/>
                  </a:lnTo>
                  <a:lnTo>
                    <a:pt x="270" y="732"/>
                  </a:lnTo>
                  <a:lnTo>
                    <a:pt x="227" y="648"/>
                  </a:lnTo>
                  <a:lnTo>
                    <a:pt x="183" y="554"/>
                  </a:lnTo>
                  <a:lnTo>
                    <a:pt x="129" y="438"/>
                  </a:lnTo>
                  <a:lnTo>
                    <a:pt x="96" y="369"/>
                  </a:lnTo>
                  <a:lnTo>
                    <a:pt x="29" y="211"/>
                  </a:lnTo>
                  <a:lnTo>
                    <a:pt x="2" y="127"/>
                  </a:lnTo>
                  <a:lnTo>
                    <a:pt x="0" y="60"/>
                  </a:lnTo>
                  <a:lnTo>
                    <a:pt x="15" y="0"/>
                  </a:lnTo>
                  <a:lnTo>
                    <a:pt x="15" y="43"/>
                  </a:lnTo>
                  <a:lnTo>
                    <a:pt x="15" y="72"/>
                  </a:lnTo>
                  <a:lnTo>
                    <a:pt x="15" y="99"/>
                  </a:lnTo>
                  <a:lnTo>
                    <a:pt x="18" y="126"/>
                  </a:lnTo>
                  <a:lnTo>
                    <a:pt x="29" y="162"/>
                  </a:lnTo>
                  <a:lnTo>
                    <a:pt x="53" y="198"/>
                  </a:lnTo>
                  <a:lnTo>
                    <a:pt x="85" y="231"/>
                  </a:lnTo>
                  <a:lnTo>
                    <a:pt x="125" y="260"/>
                  </a:lnTo>
                  <a:lnTo>
                    <a:pt x="180" y="278"/>
                  </a:lnTo>
                  <a:lnTo>
                    <a:pt x="245" y="282"/>
                  </a:lnTo>
                  <a:lnTo>
                    <a:pt x="495" y="28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449" name="Freeform 9"/>
          <p:cNvSpPr>
            <a:spLocks/>
          </p:cNvSpPr>
          <p:nvPr/>
        </p:nvSpPr>
        <p:spPr bwMode="gray">
          <a:xfrm rot="14400000">
            <a:off x="4935518" y="4161401"/>
            <a:ext cx="589741" cy="1282438"/>
          </a:xfrm>
          <a:custGeom>
            <a:avLst/>
            <a:gdLst/>
            <a:ahLst/>
            <a:cxnLst>
              <a:cxn ang="0">
                <a:pos x="1233" y="343"/>
              </a:cxn>
              <a:cxn ang="0">
                <a:pos x="413" y="1764"/>
              </a:cxn>
              <a:cxn ang="0">
                <a:pos x="0" y="1226"/>
              </a:cxn>
              <a:cxn ang="0">
                <a:pos x="6" y="1098"/>
              </a:cxn>
              <a:cxn ang="0">
                <a:pos x="638" y="0"/>
              </a:cxn>
              <a:cxn ang="0">
                <a:pos x="1233" y="343"/>
              </a:cxn>
              <a:cxn ang="0">
                <a:pos x="1233" y="343"/>
              </a:cxn>
            </a:cxnLst>
            <a:rect l="0" t="0" r="r" b="b"/>
            <a:pathLst>
              <a:path w="1233" h="1764">
                <a:moveTo>
                  <a:pt x="1233" y="343"/>
                </a:moveTo>
                <a:lnTo>
                  <a:pt x="413" y="1764"/>
                </a:lnTo>
                <a:lnTo>
                  <a:pt x="0" y="1226"/>
                </a:lnTo>
                <a:lnTo>
                  <a:pt x="6" y="1098"/>
                </a:lnTo>
                <a:lnTo>
                  <a:pt x="638" y="0"/>
                </a:lnTo>
                <a:lnTo>
                  <a:pt x="1233" y="343"/>
                </a:lnTo>
                <a:lnTo>
                  <a:pt x="1233" y="343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53752" y="3287330"/>
            <a:ext cx="1201192" cy="1594833"/>
            <a:chOff x="2854" y="1996"/>
            <a:chExt cx="1296" cy="1381"/>
          </a:xfrm>
        </p:grpSpPr>
        <p:sp>
          <p:nvSpPr>
            <p:cNvPr id="61451" name="AutoShape 11"/>
            <p:cNvSpPr>
              <a:spLocks noChangeArrowheads="1"/>
            </p:cNvSpPr>
            <p:nvPr/>
          </p:nvSpPr>
          <p:spPr bwMode="gray">
            <a:xfrm rot="19800000">
              <a:off x="2854" y="1996"/>
              <a:ext cx="906" cy="380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gray">
            <a:xfrm rot="14400000">
              <a:off x="3102" y="2371"/>
              <a:ext cx="948" cy="507"/>
            </a:xfrm>
            <a:custGeom>
              <a:avLst/>
              <a:gdLst/>
              <a:ahLst/>
              <a:cxnLst>
                <a:cxn ang="0">
                  <a:pos x="750" y="0"/>
                </a:cxn>
                <a:cxn ang="0">
                  <a:pos x="0" y="0"/>
                </a:cxn>
                <a:cxn ang="0">
                  <a:pos x="2" y="194"/>
                </a:cxn>
                <a:cxn ang="0">
                  <a:pos x="28" y="378"/>
                </a:cxn>
                <a:cxn ang="0">
                  <a:pos x="750" y="378"/>
                </a:cxn>
                <a:cxn ang="0">
                  <a:pos x="750" y="0"/>
                </a:cxn>
                <a:cxn ang="0">
                  <a:pos x="750" y="0"/>
                </a:cxn>
              </a:cxnLst>
              <a:rect l="0" t="0" r="r" b="b"/>
              <a:pathLst>
                <a:path w="750" h="378">
                  <a:moveTo>
                    <a:pt x="750" y="0"/>
                  </a:moveTo>
                  <a:lnTo>
                    <a:pt x="0" y="0"/>
                  </a:lnTo>
                  <a:lnTo>
                    <a:pt x="2" y="194"/>
                  </a:lnTo>
                  <a:lnTo>
                    <a:pt x="28" y="378"/>
                  </a:lnTo>
                  <a:lnTo>
                    <a:pt x="750" y="378"/>
                  </a:lnTo>
                  <a:lnTo>
                    <a:pt x="750" y="0"/>
                  </a:lnTo>
                  <a:lnTo>
                    <a:pt x="750" y="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3" name="Freeform 13"/>
            <p:cNvSpPr>
              <a:spLocks/>
            </p:cNvSpPr>
            <p:nvPr/>
          </p:nvSpPr>
          <p:spPr bwMode="gray">
            <a:xfrm rot="14400000">
              <a:off x="3618" y="2845"/>
              <a:ext cx="346" cy="718"/>
            </a:xfrm>
            <a:custGeom>
              <a:avLst/>
              <a:gdLst/>
              <a:ahLst/>
              <a:cxnLst>
                <a:cxn ang="0">
                  <a:pos x="495" y="285"/>
                </a:cxn>
                <a:cxn ang="0">
                  <a:pos x="495" y="971"/>
                </a:cxn>
                <a:cxn ang="0">
                  <a:pos x="462" y="964"/>
                </a:cxn>
                <a:cxn ang="0">
                  <a:pos x="430" y="953"/>
                </a:cxn>
                <a:cxn ang="0">
                  <a:pos x="401" y="931"/>
                </a:cxn>
                <a:cxn ang="0">
                  <a:pos x="372" y="898"/>
                </a:cxn>
                <a:cxn ang="0">
                  <a:pos x="339" y="855"/>
                </a:cxn>
                <a:cxn ang="0">
                  <a:pos x="306" y="801"/>
                </a:cxn>
                <a:cxn ang="0">
                  <a:pos x="270" y="732"/>
                </a:cxn>
                <a:cxn ang="0">
                  <a:pos x="227" y="648"/>
                </a:cxn>
                <a:cxn ang="0">
                  <a:pos x="183" y="554"/>
                </a:cxn>
                <a:cxn ang="0">
                  <a:pos x="129" y="438"/>
                </a:cxn>
                <a:cxn ang="0">
                  <a:pos x="96" y="369"/>
                </a:cxn>
                <a:cxn ang="0">
                  <a:pos x="29" y="211"/>
                </a:cxn>
                <a:cxn ang="0">
                  <a:pos x="2" y="127"/>
                </a:cxn>
                <a:cxn ang="0">
                  <a:pos x="0" y="60"/>
                </a:cxn>
                <a:cxn ang="0">
                  <a:pos x="15" y="0"/>
                </a:cxn>
                <a:cxn ang="0">
                  <a:pos x="15" y="43"/>
                </a:cxn>
                <a:cxn ang="0">
                  <a:pos x="15" y="72"/>
                </a:cxn>
                <a:cxn ang="0">
                  <a:pos x="15" y="99"/>
                </a:cxn>
                <a:cxn ang="0">
                  <a:pos x="18" y="126"/>
                </a:cxn>
                <a:cxn ang="0">
                  <a:pos x="29" y="162"/>
                </a:cxn>
                <a:cxn ang="0">
                  <a:pos x="53" y="198"/>
                </a:cxn>
                <a:cxn ang="0">
                  <a:pos x="85" y="231"/>
                </a:cxn>
                <a:cxn ang="0">
                  <a:pos x="125" y="260"/>
                </a:cxn>
                <a:cxn ang="0">
                  <a:pos x="180" y="278"/>
                </a:cxn>
                <a:cxn ang="0">
                  <a:pos x="245" y="282"/>
                </a:cxn>
                <a:cxn ang="0">
                  <a:pos x="495" y="285"/>
                </a:cxn>
              </a:cxnLst>
              <a:rect l="0" t="0" r="r" b="b"/>
              <a:pathLst>
                <a:path w="495" h="971">
                  <a:moveTo>
                    <a:pt x="495" y="285"/>
                  </a:moveTo>
                  <a:lnTo>
                    <a:pt x="495" y="971"/>
                  </a:lnTo>
                  <a:lnTo>
                    <a:pt x="462" y="964"/>
                  </a:lnTo>
                  <a:lnTo>
                    <a:pt x="430" y="953"/>
                  </a:lnTo>
                  <a:lnTo>
                    <a:pt x="401" y="931"/>
                  </a:lnTo>
                  <a:lnTo>
                    <a:pt x="372" y="898"/>
                  </a:lnTo>
                  <a:lnTo>
                    <a:pt x="339" y="855"/>
                  </a:lnTo>
                  <a:lnTo>
                    <a:pt x="306" y="801"/>
                  </a:lnTo>
                  <a:lnTo>
                    <a:pt x="270" y="732"/>
                  </a:lnTo>
                  <a:lnTo>
                    <a:pt x="227" y="648"/>
                  </a:lnTo>
                  <a:lnTo>
                    <a:pt x="183" y="554"/>
                  </a:lnTo>
                  <a:lnTo>
                    <a:pt x="129" y="438"/>
                  </a:lnTo>
                  <a:lnTo>
                    <a:pt x="96" y="369"/>
                  </a:lnTo>
                  <a:lnTo>
                    <a:pt x="29" y="211"/>
                  </a:lnTo>
                  <a:lnTo>
                    <a:pt x="2" y="127"/>
                  </a:lnTo>
                  <a:lnTo>
                    <a:pt x="0" y="60"/>
                  </a:lnTo>
                  <a:lnTo>
                    <a:pt x="15" y="0"/>
                  </a:lnTo>
                  <a:lnTo>
                    <a:pt x="15" y="43"/>
                  </a:lnTo>
                  <a:lnTo>
                    <a:pt x="15" y="72"/>
                  </a:lnTo>
                  <a:lnTo>
                    <a:pt x="15" y="99"/>
                  </a:lnTo>
                  <a:lnTo>
                    <a:pt x="18" y="126"/>
                  </a:lnTo>
                  <a:lnTo>
                    <a:pt x="29" y="162"/>
                  </a:lnTo>
                  <a:lnTo>
                    <a:pt x="53" y="198"/>
                  </a:lnTo>
                  <a:lnTo>
                    <a:pt x="85" y="231"/>
                  </a:lnTo>
                  <a:lnTo>
                    <a:pt x="125" y="260"/>
                  </a:lnTo>
                  <a:lnTo>
                    <a:pt x="180" y="278"/>
                  </a:lnTo>
                  <a:lnTo>
                    <a:pt x="245" y="282"/>
                  </a:lnTo>
                  <a:lnTo>
                    <a:pt x="495" y="285"/>
                  </a:ln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777582" y="4517730"/>
            <a:ext cx="1519599" cy="680255"/>
            <a:chOff x="1655" y="2837"/>
            <a:chExt cx="1571" cy="879"/>
          </a:xfrm>
        </p:grpSpPr>
        <p:sp>
          <p:nvSpPr>
            <p:cNvPr id="61455" name="Freeform 15"/>
            <p:cNvSpPr>
              <a:spLocks/>
            </p:cNvSpPr>
            <p:nvPr/>
          </p:nvSpPr>
          <p:spPr bwMode="gray">
            <a:xfrm>
              <a:off x="1655" y="2837"/>
              <a:ext cx="366" cy="692"/>
            </a:xfrm>
            <a:custGeom>
              <a:avLst/>
              <a:gdLst/>
              <a:ahLst/>
              <a:cxnLst>
                <a:cxn ang="0">
                  <a:pos x="495" y="285"/>
                </a:cxn>
                <a:cxn ang="0">
                  <a:pos x="495" y="971"/>
                </a:cxn>
                <a:cxn ang="0">
                  <a:pos x="462" y="964"/>
                </a:cxn>
                <a:cxn ang="0">
                  <a:pos x="430" y="953"/>
                </a:cxn>
                <a:cxn ang="0">
                  <a:pos x="401" y="931"/>
                </a:cxn>
                <a:cxn ang="0">
                  <a:pos x="372" y="898"/>
                </a:cxn>
                <a:cxn ang="0">
                  <a:pos x="339" y="855"/>
                </a:cxn>
                <a:cxn ang="0">
                  <a:pos x="306" y="801"/>
                </a:cxn>
                <a:cxn ang="0">
                  <a:pos x="270" y="732"/>
                </a:cxn>
                <a:cxn ang="0">
                  <a:pos x="227" y="648"/>
                </a:cxn>
                <a:cxn ang="0">
                  <a:pos x="183" y="554"/>
                </a:cxn>
                <a:cxn ang="0">
                  <a:pos x="129" y="438"/>
                </a:cxn>
                <a:cxn ang="0">
                  <a:pos x="96" y="369"/>
                </a:cxn>
                <a:cxn ang="0">
                  <a:pos x="29" y="211"/>
                </a:cxn>
                <a:cxn ang="0">
                  <a:pos x="2" y="127"/>
                </a:cxn>
                <a:cxn ang="0">
                  <a:pos x="0" y="60"/>
                </a:cxn>
                <a:cxn ang="0">
                  <a:pos x="15" y="0"/>
                </a:cxn>
                <a:cxn ang="0">
                  <a:pos x="15" y="43"/>
                </a:cxn>
                <a:cxn ang="0">
                  <a:pos x="15" y="72"/>
                </a:cxn>
                <a:cxn ang="0">
                  <a:pos x="15" y="99"/>
                </a:cxn>
                <a:cxn ang="0">
                  <a:pos x="18" y="126"/>
                </a:cxn>
                <a:cxn ang="0">
                  <a:pos x="29" y="162"/>
                </a:cxn>
                <a:cxn ang="0">
                  <a:pos x="53" y="198"/>
                </a:cxn>
                <a:cxn ang="0">
                  <a:pos x="85" y="231"/>
                </a:cxn>
                <a:cxn ang="0">
                  <a:pos x="125" y="260"/>
                </a:cxn>
                <a:cxn ang="0">
                  <a:pos x="180" y="278"/>
                </a:cxn>
                <a:cxn ang="0">
                  <a:pos x="245" y="282"/>
                </a:cxn>
                <a:cxn ang="0">
                  <a:pos x="495" y="285"/>
                </a:cxn>
              </a:cxnLst>
              <a:rect l="0" t="0" r="r" b="b"/>
              <a:pathLst>
                <a:path w="495" h="971">
                  <a:moveTo>
                    <a:pt x="495" y="285"/>
                  </a:moveTo>
                  <a:lnTo>
                    <a:pt x="495" y="971"/>
                  </a:lnTo>
                  <a:lnTo>
                    <a:pt x="462" y="964"/>
                  </a:lnTo>
                  <a:lnTo>
                    <a:pt x="430" y="953"/>
                  </a:lnTo>
                  <a:lnTo>
                    <a:pt x="401" y="931"/>
                  </a:lnTo>
                  <a:lnTo>
                    <a:pt x="372" y="898"/>
                  </a:lnTo>
                  <a:lnTo>
                    <a:pt x="339" y="855"/>
                  </a:lnTo>
                  <a:lnTo>
                    <a:pt x="306" y="801"/>
                  </a:lnTo>
                  <a:lnTo>
                    <a:pt x="270" y="732"/>
                  </a:lnTo>
                  <a:lnTo>
                    <a:pt x="227" y="648"/>
                  </a:lnTo>
                  <a:lnTo>
                    <a:pt x="183" y="554"/>
                  </a:lnTo>
                  <a:lnTo>
                    <a:pt x="129" y="438"/>
                  </a:lnTo>
                  <a:lnTo>
                    <a:pt x="96" y="369"/>
                  </a:lnTo>
                  <a:lnTo>
                    <a:pt x="29" y="211"/>
                  </a:lnTo>
                  <a:lnTo>
                    <a:pt x="2" y="127"/>
                  </a:lnTo>
                  <a:lnTo>
                    <a:pt x="0" y="60"/>
                  </a:lnTo>
                  <a:lnTo>
                    <a:pt x="15" y="0"/>
                  </a:lnTo>
                  <a:lnTo>
                    <a:pt x="15" y="43"/>
                  </a:lnTo>
                  <a:lnTo>
                    <a:pt x="15" y="72"/>
                  </a:lnTo>
                  <a:lnTo>
                    <a:pt x="15" y="99"/>
                  </a:lnTo>
                  <a:lnTo>
                    <a:pt x="18" y="126"/>
                  </a:lnTo>
                  <a:lnTo>
                    <a:pt x="29" y="162"/>
                  </a:lnTo>
                  <a:lnTo>
                    <a:pt x="53" y="198"/>
                  </a:lnTo>
                  <a:lnTo>
                    <a:pt x="85" y="231"/>
                  </a:lnTo>
                  <a:lnTo>
                    <a:pt x="125" y="260"/>
                  </a:lnTo>
                  <a:lnTo>
                    <a:pt x="180" y="278"/>
                  </a:lnTo>
                  <a:lnTo>
                    <a:pt x="245" y="282"/>
                  </a:lnTo>
                  <a:lnTo>
                    <a:pt x="495" y="285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6" name="AutoShape 16"/>
            <p:cNvSpPr>
              <a:spLocks noChangeArrowheads="1"/>
            </p:cNvSpPr>
            <p:nvPr/>
          </p:nvSpPr>
          <p:spPr bwMode="gray">
            <a:xfrm rot="5400000">
              <a:off x="2589" y="3078"/>
              <a:ext cx="872" cy="403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gray">
            <a:xfrm>
              <a:off x="1985" y="3040"/>
              <a:ext cx="1005" cy="489"/>
            </a:xfrm>
            <a:custGeom>
              <a:avLst/>
              <a:gdLst/>
              <a:ahLst/>
              <a:cxnLst>
                <a:cxn ang="0">
                  <a:pos x="750" y="0"/>
                </a:cxn>
                <a:cxn ang="0">
                  <a:pos x="0" y="0"/>
                </a:cxn>
                <a:cxn ang="0">
                  <a:pos x="2" y="194"/>
                </a:cxn>
                <a:cxn ang="0">
                  <a:pos x="28" y="378"/>
                </a:cxn>
                <a:cxn ang="0">
                  <a:pos x="750" y="378"/>
                </a:cxn>
                <a:cxn ang="0">
                  <a:pos x="750" y="0"/>
                </a:cxn>
                <a:cxn ang="0">
                  <a:pos x="750" y="0"/>
                </a:cxn>
              </a:cxnLst>
              <a:rect l="0" t="0" r="r" b="b"/>
              <a:pathLst>
                <a:path w="750" h="378">
                  <a:moveTo>
                    <a:pt x="750" y="0"/>
                  </a:moveTo>
                  <a:lnTo>
                    <a:pt x="0" y="0"/>
                  </a:lnTo>
                  <a:lnTo>
                    <a:pt x="2" y="194"/>
                  </a:lnTo>
                  <a:lnTo>
                    <a:pt x="28" y="378"/>
                  </a:lnTo>
                  <a:lnTo>
                    <a:pt x="750" y="378"/>
                  </a:lnTo>
                  <a:lnTo>
                    <a:pt x="750" y="0"/>
                  </a:lnTo>
                  <a:lnTo>
                    <a:pt x="750" y="0"/>
                  </a:lnTo>
                  <a:close/>
                </a:path>
              </a:pathLst>
            </a:custGeom>
            <a:solidFill>
              <a:schemeClr val="hlink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458" name="Text Box 18"/>
          <p:cNvSpPr txBox="1">
            <a:spLocks noChangeArrowheads="1"/>
          </p:cNvSpPr>
          <p:nvPr/>
        </p:nvSpPr>
        <p:spPr bwMode="gray">
          <a:xfrm>
            <a:off x="755650" y="4991100"/>
            <a:ext cx="196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2000" b="1">
                <a:latin typeface="Arial" charset="0"/>
              </a:rPr>
              <a:t>Your Text here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gray">
          <a:xfrm>
            <a:off x="6300788" y="4991100"/>
            <a:ext cx="196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2000" b="1" dirty="0">
                <a:latin typeface="Arial" charset="0"/>
              </a:rPr>
              <a:t>Your Text here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gray">
          <a:xfrm>
            <a:off x="432057" y="1878043"/>
            <a:ext cx="23279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smtClean="0"/>
              <a:t>Concentration </a:t>
            </a:r>
            <a:r>
              <a:rPr lang="en-US" sz="2000" dirty="0" smtClean="0"/>
              <a:t>of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Power &amp; Wealth</a:t>
            </a:r>
            <a:endParaRPr lang="en-US" altLang="ko-KR" sz="2000" b="1" dirty="0">
              <a:latin typeface="Arial" charset="0"/>
            </a:endParaRPr>
          </a:p>
        </p:txBody>
      </p:sp>
      <p:pic>
        <p:nvPicPr>
          <p:cNvPr id="23" name="Picture 22" descr="tumblr_kzcovqriDn1qauxuro1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7" y="4506003"/>
            <a:ext cx="3705425" cy="216058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57200" y="3901820"/>
            <a:ext cx="2645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Injustice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512531" y="4041979"/>
            <a:ext cx="223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Against</a:t>
            </a:r>
          </a:p>
        </p:txBody>
      </p:sp>
      <p:pic>
        <p:nvPicPr>
          <p:cNvPr id="27" name="Content Placeholder 3" descr="201012160821391406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3865" r="-13865"/>
          <a:stretch>
            <a:fillRect/>
          </a:stretch>
        </p:blipFill>
        <p:spPr>
          <a:xfrm>
            <a:off x="5125382" y="4552420"/>
            <a:ext cx="4301505" cy="2190324"/>
          </a:xfrm>
        </p:spPr>
      </p:pic>
      <p:pic>
        <p:nvPicPr>
          <p:cNvPr id="28" name="Picture 27" descr="Unknown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6180" y="977153"/>
            <a:ext cx="3388321" cy="2206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Company Logo</a:t>
            </a:r>
            <a:endParaRPr lang="en-US" altLang="ko-KR"/>
          </a:p>
        </p:txBody>
      </p:sp>
      <p:sp>
        <p:nvSpPr>
          <p:cNvPr id="59394" name="AutoShape 2"/>
          <p:cNvSpPr>
            <a:spLocks noChangeArrowheads="1"/>
          </p:cNvSpPr>
          <p:nvPr/>
        </p:nvSpPr>
        <p:spPr bwMode="gray">
          <a:xfrm rot="-2345791">
            <a:off x="4932363" y="2549525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gray">
          <a:xfrm rot="2851765">
            <a:off x="4933156" y="442039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gray">
          <a:xfrm rot="35246895">
            <a:off x="3456781" y="25852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gray">
          <a:xfrm rot="7687744">
            <a:off x="3528219" y="45283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gray">
          <a:xfrm>
            <a:off x="5364163" y="3484563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gray">
          <a:xfrm rot="-10800000">
            <a:off x="2987675" y="3519488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Beijing’s Preparation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gray">
          <a:xfrm>
            <a:off x="2700338" y="1757363"/>
            <a:ext cx="3743325" cy="3744912"/>
          </a:xfrm>
          <a:prstGeom prst="ellips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592513" y="2684463"/>
            <a:ext cx="1946275" cy="1949450"/>
            <a:chOff x="2200" y="1570"/>
            <a:chExt cx="1496" cy="1496"/>
          </a:xfrm>
        </p:grpSpPr>
        <p:sp>
          <p:nvSpPr>
            <p:cNvPr id="59403" name="Oval 11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404" name="Oval 12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405" name="Oval 13"/>
            <p:cNvSpPr>
              <a:spLocks noChangeArrowheads="1"/>
            </p:cNvSpPr>
            <p:nvPr/>
          </p:nvSpPr>
          <p:spPr bwMode="gray">
            <a:xfrm>
              <a:off x="2298" y="1668"/>
              <a:ext cx="1300" cy="130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406" name="Oval 14"/>
            <p:cNvSpPr>
              <a:spLocks noChangeArrowheads="1"/>
            </p:cNvSpPr>
            <p:nvPr/>
          </p:nvSpPr>
          <p:spPr bwMode="gray">
            <a:xfrm>
              <a:off x="2298" y="1668"/>
              <a:ext cx="1300" cy="1300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407" name="Oval 15"/>
            <p:cNvSpPr>
              <a:spLocks noChangeArrowheads="1"/>
            </p:cNvSpPr>
            <p:nvPr/>
          </p:nvSpPr>
          <p:spPr bwMode="gray">
            <a:xfrm>
              <a:off x="2363" y="1733"/>
              <a:ext cx="1170" cy="117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9408" name="Text Box 16"/>
          <p:cNvSpPr txBox="1">
            <a:spLocks noChangeArrowheads="1"/>
          </p:cNvSpPr>
          <p:nvPr/>
        </p:nvSpPr>
        <p:spPr bwMode="gray">
          <a:xfrm>
            <a:off x="793478" y="3251824"/>
            <a:ext cx="17936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b="1" dirty="0" smtClean="0"/>
              <a:t>Government </a:t>
            </a:r>
          </a:p>
          <a:p>
            <a:r>
              <a:rPr lang="en-US" altLang="zh-CN" b="1" dirty="0" smtClean="0"/>
              <a:t>Employee’s </a:t>
            </a:r>
          </a:p>
          <a:p>
            <a:r>
              <a:rPr lang="en-US" altLang="zh-CN" b="1" dirty="0" smtClean="0"/>
              <a:t>Admission Test</a:t>
            </a:r>
            <a:endParaRPr lang="en-US" altLang="ko-KR" b="1" dirty="0" smtClean="0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gray">
          <a:xfrm>
            <a:off x="1399368" y="5284788"/>
            <a:ext cx="24416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b="1" dirty="0" smtClean="0"/>
              <a:t>Global Promotion of </a:t>
            </a:r>
          </a:p>
          <a:p>
            <a:r>
              <a:rPr lang="en-US" altLang="ko-KR" b="1" dirty="0" smtClean="0"/>
              <a:t>National Image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gray">
          <a:xfrm>
            <a:off x="6699253" y="3201700"/>
            <a:ext cx="24447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zh-CN" b="1" dirty="0" smtClean="0"/>
              <a:t>Expenses </a:t>
            </a:r>
            <a:r>
              <a:rPr lang="en-US" altLang="zh-TW" b="1" dirty="0" smtClean="0"/>
              <a:t>of</a:t>
            </a:r>
          </a:p>
          <a:p>
            <a:r>
              <a:rPr lang="en-US" altLang="zh-CN" b="1" dirty="0" smtClean="0"/>
              <a:t>Forces &amp; Stability Maintenance</a:t>
            </a:r>
            <a:endParaRPr lang="en-US" altLang="ko-KR" b="1" dirty="0" smtClean="0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gray">
          <a:xfrm>
            <a:off x="1406784" y="1634709"/>
            <a:ext cx="2762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b="1" dirty="0" smtClean="0"/>
              <a:t>Fast Growing </a:t>
            </a:r>
            <a:r>
              <a:rPr lang="en-US" altLang="zh-CN" b="1" dirty="0" smtClean="0"/>
              <a:t>Economy</a:t>
            </a:r>
            <a:endParaRPr lang="en-US" altLang="ko-KR" b="1" dirty="0" smtClean="0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gray">
          <a:xfrm>
            <a:off x="5062191" y="1684338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b="1" dirty="0" smtClean="0"/>
              <a:t>News  &amp; Internet blackout </a:t>
            </a:r>
            <a:endParaRPr lang="en-US" altLang="ko-KR" b="1" dirty="0" smtClean="0"/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gray">
          <a:xfrm>
            <a:off x="3861672" y="3413125"/>
            <a:ext cx="142859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rgbClr val="FF0000"/>
                </a:solidFill>
                <a:latin typeface="Arial" charset="0"/>
              </a:rPr>
              <a:t>Power</a:t>
            </a:r>
            <a:endParaRPr lang="en-US" altLang="ko-KR" sz="32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9415" name="Oval 23"/>
          <p:cNvSpPr>
            <a:spLocks noChangeArrowheads="1"/>
          </p:cNvSpPr>
          <p:nvPr/>
        </p:nvSpPr>
        <p:spPr bwMode="gray">
          <a:xfrm>
            <a:off x="2555875" y="3494088"/>
            <a:ext cx="358775" cy="36036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16" name="Oval 24"/>
          <p:cNvSpPr>
            <a:spLocks noChangeArrowheads="1"/>
          </p:cNvSpPr>
          <p:nvPr/>
        </p:nvSpPr>
        <p:spPr bwMode="gray">
          <a:xfrm>
            <a:off x="3132138" y="1973263"/>
            <a:ext cx="358775" cy="36036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17" name="Oval 25"/>
          <p:cNvSpPr>
            <a:spLocks noChangeArrowheads="1"/>
          </p:cNvSpPr>
          <p:nvPr/>
        </p:nvSpPr>
        <p:spPr bwMode="gray">
          <a:xfrm>
            <a:off x="5651500" y="2044700"/>
            <a:ext cx="358775" cy="3603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18" name="Oval 26"/>
          <p:cNvSpPr>
            <a:spLocks noChangeArrowheads="1"/>
          </p:cNvSpPr>
          <p:nvPr/>
        </p:nvSpPr>
        <p:spPr bwMode="gray">
          <a:xfrm>
            <a:off x="6300788" y="3413125"/>
            <a:ext cx="358775" cy="3603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19" name="Oval 27"/>
          <p:cNvSpPr>
            <a:spLocks noChangeArrowheads="1"/>
          </p:cNvSpPr>
          <p:nvPr/>
        </p:nvSpPr>
        <p:spPr bwMode="gray">
          <a:xfrm>
            <a:off x="5580063" y="4852988"/>
            <a:ext cx="358775" cy="36036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0" name="Oval 28"/>
          <p:cNvSpPr>
            <a:spLocks noChangeArrowheads="1"/>
          </p:cNvSpPr>
          <p:nvPr/>
        </p:nvSpPr>
        <p:spPr bwMode="gray">
          <a:xfrm>
            <a:off x="3348038" y="4997450"/>
            <a:ext cx="358775" cy="3603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647017" y="307694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26939" y="5173147"/>
            <a:ext cx="280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Army’s &amp; Government </a:t>
            </a:r>
          </a:p>
          <a:p>
            <a:r>
              <a:rPr lang="en-US" altLang="zh-CN" b="1" dirty="0" smtClean="0"/>
              <a:t>Employees’ Salary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www.themegallery.com</a:t>
            </a:r>
            <a:endParaRPr lang="en-US" altLang="ko-KR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Company Logo</a:t>
            </a:r>
            <a:endParaRPr lang="en-US" altLang="ko-K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Thank You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gray">
          <a:xfrm>
            <a:off x="2160588" y="4241800"/>
            <a:ext cx="5562600" cy="1325563"/>
          </a:xfrm>
          <a:prstGeom prst="ellipse">
            <a:avLst/>
          </a:prstGeom>
          <a:gradFill rotWithShape="1">
            <a:gsLst>
              <a:gs pos="0">
                <a:srgbClr val="292929"/>
              </a:gs>
              <a:gs pos="100000">
                <a:schemeClr val="bg1"/>
              </a:gs>
            </a:gsLst>
            <a:lin ang="2700000" scaled="1"/>
          </a:gradFill>
          <a:ln w="3175">
            <a:noFill/>
            <a:round/>
            <a:headEnd/>
            <a:tailEnd type="none" w="sm" len="sm"/>
          </a:ln>
          <a:effectLst/>
        </p:spPr>
        <p:txBody>
          <a:bodyPr vert="eaVert"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gray">
          <a:xfrm rot="-998297">
            <a:off x="1435100" y="2128838"/>
            <a:ext cx="5762625" cy="3016250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shade val="63529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63529"/>
                  <a:invGamma/>
                </a:schemeClr>
              </a:gs>
            </a:gsLst>
            <a:lin ang="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gray">
          <a:xfrm rot="-998297">
            <a:off x="1490663" y="1966913"/>
            <a:ext cx="5564187" cy="2922587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3529"/>
                  <a:invGamma/>
                </a:schemeClr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3" name="Arc 7"/>
          <p:cNvSpPr>
            <a:spLocks/>
          </p:cNvSpPr>
          <p:nvPr/>
        </p:nvSpPr>
        <p:spPr bwMode="gray">
          <a:xfrm rot="-998297">
            <a:off x="4364038" y="3038475"/>
            <a:ext cx="2652712" cy="1320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933 w 19933"/>
              <a:gd name="T1" fmla="*/ 8321 h 19523"/>
              <a:gd name="T2" fmla="*/ 9242 w 19933"/>
              <a:gd name="T3" fmla="*/ 19523 h 19523"/>
              <a:gd name="T4" fmla="*/ 0 w 19933"/>
              <a:gd name="T5" fmla="*/ 0 h 19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933" h="19523" fill="none" extrusionOk="0">
                <a:moveTo>
                  <a:pt x="19932" y="8320"/>
                </a:moveTo>
                <a:cubicBezTo>
                  <a:pt x="17876" y="13247"/>
                  <a:pt x="14067" y="17238"/>
                  <a:pt x="9241" y="19522"/>
                </a:cubicBezTo>
              </a:path>
              <a:path w="19933" h="19523" stroke="0" extrusionOk="0">
                <a:moveTo>
                  <a:pt x="19932" y="8320"/>
                </a:moveTo>
                <a:cubicBezTo>
                  <a:pt x="17876" y="13247"/>
                  <a:pt x="14067" y="17238"/>
                  <a:pt x="9241" y="19522"/>
                </a:cubicBezTo>
                <a:lnTo>
                  <a:pt x="0" y="0"/>
                </a:lnTo>
                <a:close/>
              </a:path>
            </a:pathLst>
          </a:custGeom>
          <a:solidFill>
            <a:srgbClr val="D9AF13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4" name="Arc 8"/>
          <p:cNvSpPr>
            <a:spLocks/>
          </p:cNvSpPr>
          <p:nvPr/>
        </p:nvSpPr>
        <p:spPr bwMode="gray">
          <a:xfrm rot="-998297">
            <a:off x="4140200" y="2044700"/>
            <a:ext cx="2849563" cy="1538288"/>
          </a:xfrm>
          <a:custGeom>
            <a:avLst/>
            <a:gdLst>
              <a:gd name="G0" fmla="+- 0 0 0"/>
              <a:gd name="G1" fmla="+- 14335 0 0"/>
              <a:gd name="G2" fmla="+- 21600 0 0"/>
              <a:gd name="T0" fmla="*/ 16157 w 21600"/>
              <a:gd name="T1" fmla="*/ 0 h 22718"/>
              <a:gd name="T2" fmla="*/ 19907 w 21600"/>
              <a:gd name="T3" fmla="*/ 22718 h 22718"/>
              <a:gd name="T4" fmla="*/ 0 w 21600"/>
              <a:gd name="T5" fmla="*/ 14335 h 22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718" fill="none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</a:path>
              <a:path w="21600" h="22718" stroke="0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  <a:lnTo>
                  <a:pt x="0" y="14335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5" name="Arc 9"/>
          <p:cNvSpPr>
            <a:spLocks/>
          </p:cNvSpPr>
          <p:nvPr/>
        </p:nvSpPr>
        <p:spPr bwMode="gray">
          <a:xfrm rot="20601703" flipH="1">
            <a:off x="1546225" y="3357563"/>
            <a:ext cx="2876550" cy="1630362"/>
          </a:xfrm>
          <a:custGeom>
            <a:avLst/>
            <a:gdLst>
              <a:gd name="G0" fmla="+- 0 0 0"/>
              <a:gd name="G1" fmla="+- 6947 0 0"/>
              <a:gd name="G2" fmla="+- 21600 0 0"/>
              <a:gd name="T0" fmla="*/ 20452 w 21600"/>
              <a:gd name="T1" fmla="*/ 0 h 24439"/>
              <a:gd name="T2" fmla="*/ 12673 w 21600"/>
              <a:gd name="T3" fmla="*/ 24439 h 24439"/>
              <a:gd name="T4" fmla="*/ 0 w 21600"/>
              <a:gd name="T5" fmla="*/ 6947 h 24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439" fill="none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</a:path>
              <a:path w="21600" h="24439" stroke="0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  <a:lnTo>
                  <a:pt x="0" y="6947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75294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6" name="Arc 10"/>
          <p:cNvSpPr>
            <a:spLocks/>
          </p:cNvSpPr>
          <p:nvPr/>
        </p:nvSpPr>
        <p:spPr bwMode="gray">
          <a:xfrm rot="-998297">
            <a:off x="3382963" y="1773238"/>
            <a:ext cx="2814637" cy="1417637"/>
          </a:xfrm>
          <a:custGeom>
            <a:avLst/>
            <a:gdLst>
              <a:gd name="G0" fmla="+- 4839 0 0"/>
              <a:gd name="G1" fmla="+- 21600 0 0"/>
              <a:gd name="G2" fmla="+- 21600 0 0"/>
              <a:gd name="T0" fmla="*/ 0 w 21397"/>
              <a:gd name="T1" fmla="*/ 549 h 21600"/>
              <a:gd name="T2" fmla="*/ 21397 w 21397"/>
              <a:gd name="T3" fmla="*/ 7730 h 21600"/>
              <a:gd name="T4" fmla="*/ 4839 w 213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97" h="21600" fill="none" extrusionOk="0">
                <a:moveTo>
                  <a:pt x="0" y="549"/>
                </a:moveTo>
                <a:cubicBezTo>
                  <a:pt x="1587" y="184"/>
                  <a:pt x="3210" y="-1"/>
                  <a:pt x="4839" y="-1"/>
                </a:cubicBezTo>
                <a:cubicBezTo>
                  <a:pt x="11230" y="-1"/>
                  <a:pt x="17293" y="2830"/>
                  <a:pt x="21397" y="7729"/>
                </a:cubicBezTo>
              </a:path>
              <a:path w="21397" h="21600" stroke="0" extrusionOk="0">
                <a:moveTo>
                  <a:pt x="0" y="549"/>
                </a:moveTo>
                <a:cubicBezTo>
                  <a:pt x="1587" y="184"/>
                  <a:pt x="3210" y="-1"/>
                  <a:pt x="4839" y="-1"/>
                </a:cubicBezTo>
                <a:cubicBezTo>
                  <a:pt x="11230" y="-1"/>
                  <a:pt x="17293" y="2830"/>
                  <a:pt x="21397" y="7729"/>
                </a:cubicBezTo>
                <a:lnTo>
                  <a:pt x="4839" y="21600"/>
                </a:lnTo>
                <a:close/>
              </a:path>
            </a:pathLst>
          </a:custGeom>
          <a:gradFill rotWithShape="1">
            <a:gsLst>
              <a:gs pos="0">
                <a:schemeClr val="tx2">
                  <a:gamma/>
                  <a:tint val="81961"/>
                  <a:invGamma/>
                </a:schemeClr>
              </a:gs>
              <a:gs pos="100000">
                <a:schemeClr val="tx2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7" name="Arc 11"/>
          <p:cNvSpPr>
            <a:spLocks/>
          </p:cNvSpPr>
          <p:nvPr/>
        </p:nvSpPr>
        <p:spPr bwMode="gray">
          <a:xfrm rot="20601703" flipH="1">
            <a:off x="1344613" y="2425700"/>
            <a:ext cx="2762250" cy="1381125"/>
          </a:xfrm>
          <a:custGeom>
            <a:avLst/>
            <a:gdLst>
              <a:gd name="G0" fmla="+- 0 0 0"/>
              <a:gd name="G1" fmla="+- 21142 0 0"/>
              <a:gd name="G2" fmla="+- 21600 0 0"/>
              <a:gd name="T0" fmla="*/ 4423 w 20934"/>
              <a:gd name="T1" fmla="*/ 0 h 21142"/>
              <a:gd name="T2" fmla="*/ 20934 w 20934"/>
              <a:gd name="T3" fmla="*/ 15820 h 21142"/>
              <a:gd name="T4" fmla="*/ 0 w 20934"/>
              <a:gd name="T5" fmla="*/ 21142 h 21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4" h="21142" fill="none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</a:path>
              <a:path w="20934" h="21142" stroke="0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  <a:lnTo>
                  <a:pt x="0" y="21142"/>
                </a:lnTo>
                <a:close/>
              </a:path>
            </a:pathLst>
          </a:custGeom>
          <a:gradFill rotWithShape="1">
            <a:gsLst>
              <a:gs pos="0">
                <a:srgbClr val="3EB0D8"/>
              </a:gs>
              <a:gs pos="100000">
                <a:srgbClr val="3EB0D8">
                  <a:gamma/>
                  <a:shade val="69804"/>
                  <a:invGamma/>
                </a:srgbClr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50188" name="Freeform 12"/>
          <p:cNvSpPr>
            <a:spLocks/>
          </p:cNvSpPr>
          <p:nvPr/>
        </p:nvSpPr>
        <p:spPr bwMode="gray">
          <a:xfrm rot="-998297">
            <a:off x="4373563" y="3035300"/>
            <a:ext cx="2562225" cy="809625"/>
          </a:xfrm>
          <a:custGeom>
            <a:avLst/>
            <a:gdLst/>
            <a:ahLst/>
            <a:cxnLst>
              <a:cxn ang="0">
                <a:pos x="1008" y="388"/>
              </a:cxn>
              <a:cxn ang="0">
                <a:pos x="1000" y="284"/>
              </a:cxn>
              <a:cxn ang="0">
                <a:pos x="0" y="0"/>
              </a:cxn>
            </a:cxnLst>
            <a:rect l="0" t="0" r="r" b="b"/>
            <a:pathLst>
              <a:path w="1008" h="388">
                <a:moveTo>
                  <a:pt x="1008" y="388"/>
                </a:moveTo>
                <a:lnTo>
                  <a:pt x="1000" y="284"/>
                </a:lnTo>
                <a:lnTo>
                  <a:pt x="0" y="0"/>
                </a:lnTo>
              </a:path>
            </a:pathLst>
          </a:custGeom>
          <a:noFill/>
          <a:ln w="63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075113" y="3067050"/>
            <a:ext cx="3040062" cy="1725613"/>
            <a:chOff x="2694" y="1900"/>
            <a:chExt cx="1915" cy="1087"/>
          </a:xfrm>
        </p:grpSpPr>
        <p:sp>
          <p:nvSpPr>
            <p:cNvPr id="50190" name="Arc 14"/>
            <p:cNvSpPr>
              <a:spLocks/>
            </p:cNvSpPr>
            <p:nvPr/>
          </p:nvSpPr>
          <p:spPr bwMode="gray">
            <a:xfrm rot="-886887">
              <a:off x="2694" y="1900"/>
              <a:ext cx="1858" cy="80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866 w 19866"/>
                <a:gd name="T1" fmla="*/ 8479 h 19523"/>
                <a:gd name="T2" fmla="*/ 9242 w 19866"/>
                <a:gd name="T3" fmla="*/ 19523 h 19523"/>
                <a:gd name="T4" fmla="*/ 0 w 19866"/>
                <a:gd name="T5" fmla="*/ 0 h 19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66" h="19523" fill="none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</a:path>
                <a:path w="19866" h="19523" stroke="0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52973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1" name="Freeform 15"/>
            <p:cNvSpPr>
              <a:spLocks/>
            </p:cNvSpPr>
            <p:nvPr/>
          </p:nvSpPr>
          <p:spPr bwMode="gray">
            <a:xfrm rot="-886887">
              <a:off x="2747" y="2019"/>
              <a:ext cx="868" cy="968"/>
            </a:xfrm>
            <a:custGeom>
              <a:avLst/>
              <a:gdLst/>
              <a:ahLst/>
              <a:cxnLst>
                <a:cxn ang="0">
                  <a:pos x="480" y="633"/>
                </a:cxn>
                <a:cxn ang="0">
                  <a:pos x="486" y="762"/>
                </a:cxn>
                <a:cxn ang="0">
                  <a:pos x="9" y="129"/>
                </a:cxn>
                <a:cxn ang="0">
                  <a:pos x="0" y="0"/>
                </a:cxn>
                <a:cxn ang="0">
                  <a:pos x="480" y="633"/>
                </a:cxn>
              </a:cxnLst>
              <a:rect l="0" t="0" r="r" b="b"/>
              <a:pathLst>
                <a:path w="486" h="762">
                  <a:moveTo>
                    <a:pt x="480" y="633"/>
                  </a:moveTo>
                  <a:lnTo>
                    <a:pt x="486" y="762"/>
                  </a:lnTo>
                  <a:lnTo>
                    <a:pt x="9" y="129"/>
                  </a:lnTo>
                  <a:lnTo>
                    <a:pt x="0" y="0"/>
                  </a:lnTo>
                  <a:lnTo>
                    <a:pt x="480" y="633"/>
                  </a:lnTo>
                  <a:close/>
                </a:path>
              </a:pathLst>
            </a:custGeom>
            <a:gradFill rotWithShape="1">
              <a:gsLst>
                <a:gs pos="0">
                  <a:srgbClr val="352973">
                    <a:gamma/>
                    <a:tint val="73725"/>
                    <a:invGamma/>
                  </a:srgbClr>
                </a:gs>
                <a:gs pos="100000">
                  <a:srgbClr val="352973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2" name="Freeform 16"/>
            <p:cNvSpPr>
              <a:spLocks/>
            </p:cNvSpPr>
            <p:nvPr/>
          </p:nvSpPr>
          <p:spPr bwMode="gray">
            <a:xfrm rot="-886887">
              <a:off x="3614" y="2125"/>
              <a:ext cx="995" cy="617"/>
            </a:xfrm>
            <a:custGeom>
              <a:avLst/>
              <a:gdLst/>
              <a:ahLst/>
              <a:cxnLst>
                <a:cxn ang="0">
                  <a:pos x="0" y="342"/>
                </a:cxn>
                <a:cxn ang="0">
                  <a:pos x="552" y="0"/>
                </a:cxn>
                <a:cxn ang="0">
                  <a:pos x="556" y="138"/>
                </a:cxn>
                <a:cxn ang="0">
                  <a:pos x="346" y="338"/>
                </a:cxn>
                <a:cxn ang="0">
                  <a:pos x="6" y="486"/>
                </a:cxn>
                <a:cxn ang="0">
                  <a:pos x="0" y="342"/>
                </a:cxn>
              </a:cxnLst>
              <a:rect l="0" t="0" r="r" b="b"/>
              <a:pathLst>
                <a:path w="556" h="486">
                  <a:moveTo>
                    <a:pt x="0" y="342"/>
                  </a:moveTo>
                  <a:lnTo>
                    <a:pt x="552" y="0"/>
                  </a:lnTo>
                  <a:lnTo>
                    <a:pt x="556" y="138"/>
                  </a:lnTo>
                  <a:cubicBezTo>
                    <a:pt x="522" y="194"/>
                    <a:pt x="438" y="280"/>
                    <a:pt x="346" y="338"/>
                  </a:cubicBezTo>
                  <a:cubicBezTo>
                    <a:pt x="254" y="396"/>
                    <a:pt x="64" y="485"/>
                    <a:pt x="6" y="486"/>
                  </a:cubicBezTo>
                  <a:cubicBezTo>
                    <a:pt x="8" y="434"/>
                    <a:pt x="1" y="372"/>
                    <a:pt x="0" y="342"/>
                  </a:cubicBezTo>
                  <a:close/>
                </a:path>
              </a:pathLst>
            </a:custGeom>
            <a:solidFill>
              <a:srgbClr val="352973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598988" y="2946400"/>
            <a:ext cx="3003550" cy="1900238"/>
            <a:chOff x="2933" y="2027"/>
            <a:chExt cx="1892" cy="1197"/>
          </a:xfrm>
        </p:grpSpPr>
        <p:sp>
          <p:nvSpPr>
            <p:cNvPr id="50194" name="Freeform 18"/>
            <p:cNvSpPr>
              <a:spLocks/>
            </p:cNvSpPr>
            <p:nvPr/>
          </p:nvSpPr>
          <p:spPr bwMode="gray">
            <a:xfrm rot="-998297">
              <a:off x="3845" y="2267"/>
              <a:ext cx="980" cy="688"/>
            </a:xfrm>
            <a:custGeom>
              <a:avLst/>
              <a:gdLst/>
              <a:ahLst/>
              <a:cxnLst>
                <a:cxn ang="0">
                  <a:pos x="0" y="342"/>
                </a:cxn>
                <a:cxn ang="0">
                  <a:pos x="552" y="0"/>
                </a:cxn>
                <a:cxn ang="0">
                  <a:pos x="556" y="138"/>
                </a:cxn>
                <a:cxn ang="0">
                  <a:pos x="346" y="338"/>
                </a:cxn>
                <a:cxn ang="0">
                  <a:pos x="6" y="486"/>
                </a:cxn>
                <a:cxn ang="0">
                  <a:pos x="0" y="342"/>
                </a:cxn>
              </a:cxnLst>
              <a:rect l="0" t="0" r="r" b="b"/>
              <a:pathLst>
                <a:path w="556" h="486">
                  <a:moveTo>
                    <a:pt x="0" y="342"/>
                  </a:moveTo>
                  <a:lnTo>
                    <a:pt x="552" y="0"/>
                  </a:lnTo>
                  <a:lnTo>
                    <a:pt x="556" y="138"/>
                  </a:lnTo>
                  <a:cubicBezTo>
                    <a:pt x="522" y="194"/>
                    <a:pt x="438" y="280"/>
                    <a:pt x="346" y="338"/>
                  </a:cubicBezTo>
                  <a:cubicBezTo>
                    <a:pt x="254" y="396"/>
                    <a:pt x="64" y="485"/>
                    <a:pt x="6" y="486"/>
                  </a:cubicBezTo>
                  <a:cubicBezTo>
                    <a:pt x="8" y="434"/>
                    <a:pt x="1" y="372"/>
                    <a:pt x="0" y="34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87843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5" name="Arc 19"/>
            <p:cNvSpPr>
              <a:spLocks/>
            </p:cNvSpPr>
            <p:nvPr/>
          </p:nvSpPr>
          <p:spPr bwMode="gray">
            <a:xfrm rot="-1060795">
              <a:off x="2933" y="2027"/>
              <a:ext cx="1830" cy="88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866 w 19866"/>
                <a:gd name="T1" fmla="*/ 8479 h 19523"/>
                <a:gd name="T2" fmla="*/ 9242 w 19866"/>
                <a:gd name="T3" fmla="*/ 19523 h 19523"/>
                <a:gd name="T4" fmla="*/ 0 w 19866"/>
                <a:gd name="T5" fmla="*/ 0 h 19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66" h="19523" fill="none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</a:path>
                <a:path w="19866" h="19523" stroke="0" extrusionOk="0">
                  <a:moveTo>
                    <a:pt x="19866" y="8479"/>
                  </a:moveTo>
                  <a:cubicBezTo>
                    <a:pt x="17793" y="13335"/>
                    <a:pt x="14014" y="17263"/>
                    <a:pt x="9241" y="19522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gray">
            <a:xfrm rot="-998297">
              <a:off x="3016" y="2160"/>
              <a:ext cx="839" cy="1064"/>
            </a:xfrm>
            <a:custGeom>
              <a:avLst/>
              <a:gdLst/>
              <a:ahLst/>
              <a:cxnLst>
                <a:cxn ang="0">
                  <a:pos x="480" y="633"/>
                </a:cxn>
                <a:cxn ang="0">
                  <a:pos x="486" y="762"/>
                </a:cxn>
                <a:cxn ang="0">
                  <a:pos x="9" y="129"/>
                </a:cxn>
                <a:cxn ang="0">
                  <a:pos x="0" y="0"/>
                </a:cxn>
                <a:cxn ang="0">
                  <a:pos x="480" y="633"/>
                </a:cxn>
              </a:cxnLst>
              <a:rect l="0" t="0" r="r" b="b"/>
              <a:pathLst>
                <a:path w="486" h="762">
                  <a:moveTo>
                    <a:pt x="480" y="633"/>
                  </a:moveTo>
                  <a:lnTo>
                    <a:pt x="486" y="762"/>
                  </a:lnTo>
                  <a:lnTo>
                    <a:pt x="9" y="129"/>
                  </a:lnTo>
                  <a:lnTo>
                    <a:pt x="0" y="0"/>
                  </a:lnTo>
                  <a:lnTo>
                    <a:pt x="480" y="633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0197" name="Oval 21"/>
          <p:cNvSpPr>
            <a:spLocks noChangeArrowheads="1"/>
          </p:cNvSpPr>
          <p:nvPr/>
        </p:nvSpPr>
        <p:spPr bwMode="gray">
          <a:xfrm rot="-998297">
            <a:off x="2952750" y="2681288"/>
            <a:ext cx="2695575" cy="1339850"/>
          </a:xfrm>
          <a:prstGeom prst="ellipse">
            <a:avLst/>
          </a:prstGeom>
          <a:gradFill rotWithShape="0">
            <a:gsLst>
              <a:gs pos="0">
                <a:schemeClr val="bg2">
                  <a:gamma/>
                  <a:shade val="75686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75686"/>
                  <a:invGamma/>
                </a:schemeClr>
              </a:gs>
            </a:gsLst>
            <a:lin ang="0" scaled="1"/>
          </a:gra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8" name="Oval 22"/>
          <p:cNvSpPr>
            <a:spLocks noChangeArrowheads="1"/>
          </p:cNvSpPr>
          <p:nvPr/>
        </p:nvSpPr>
        <p:spPr bwMode="gray">
          <a:xfrm rot="-998297">
            <a:off x="3052763" y="2933700"/>
            <a:ext cx="2587625" cy="1090613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gray">
          <a:xfrm>
            <a:off x="2339975" y="2835275"/>
            <a:ext cx="713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dirty="0" smtClean="0"/>
              <a:t>Crisis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gray">
          <a:xfrm>
            <a:off x="3829011" y="2059157"/>
            <a:ext cx="18814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Consequences </a:t>
            </a:r>
            <a:endParaRPr lang="en-US" altLang="ko-KR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gray">
          <a:xfrm>
            <a:off x="5639667" y="2480707"/>
            <a:ext cx="14984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dirty="0" smtClean="0"/>
              <a:t>Preparation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gray">
          <a:xfrm>
            <a:off x="5810250" y="3479800"/>
            <a:ext cx="81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Arial" charset="0"/>
              </a:rPr>
              <a:t>Q &amp; A</a:t>
            </a:r>
            <a:endParaRPr lang="en-US" altLang="ko-KR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gray">
          <a:xfrm>
            <a:off x="3585963" y="4271963"/>
            <a:ext cx="2224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Class Solidification </a:t>
            </a:r>
            <a:endParaRPr lang="en-US" altLang="ko-KR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gray">
          <a:xfrm>
            <a:off x="2209800" y="4056063"/>
            <a:ext cx="9028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dirty="0" smtClean="0"/>
              <a:t>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213</TotalTime>
  <Words>142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Twilight</vt:lpstr>
      <vt:lpstr>China’s Crisis of  Class Solidification &amp; Beijing’s Preparation </vt:lpstr>
      <vt:lpstr> Agenda  1. China's Social Division since 1949 2. The Crisis: Social Solidification 3. The Consequences  4. Beijing’s Strategies &amp; Preparation </vt:lpstr>
      <vt:lpstr>Background： China's Social Division and Circulation System since 1949 </vt:lpstr>
      <vt:lpstr>The Crisis: Social Solidification </vt:lpstr>
      <vt:lpstr>The Consequences </vt:lpstr>
      <vt:lpstr>Beijing’s Preparation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Fang Wang</dc:creator>
  <cp:lastModifiedBy>Fang Wang</cp:lastModifiedBy>
  <cp:revision>20</cp:revision>
  <dcterms:created xsi:type="dcterms:W3CDTF">2011-04-27T16:03:24Z</dcterms:created>
  <dcterms:modified xsi:type="dcterms:W3CDTF">2011-04-27T18:06:00Z</dcterms:modified>
</cp:coreProperties>
</file>