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17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F81BF9-D99E-5444-8EB5-80B0FFB48C9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B438DA6-E78B-0843-A0FA-3536D168FA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m.gov/nm/st/en/prog/energy/helium/federal_helium_program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alresources.house.gov/news/documentsingle.aspx?DocumentID=315544" TargetMode="External"/><Relationship Id="rId2" Type="http://schemas.openxmlformats.org/officeDocument/2006/relationships/hyperlink" Target="http://www.blm.gov/nm/st/en/prog/energy/helium/federal_helium_program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inerals.er.usgs.gov/minerals/pubs/commodity/helium" TargetMode="External"/><Relationship Id="rId4" Type="http://schemas.openxmlformats.org/officeDocument/2006/relationships/hyperlink" Target="http://www.govtrack.us/congress/bills/113/hr527/tex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Forum for the PACC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 the Philadelphia Area Collegiate Cooperative about the helium shortage and how to best prepare</a:t>
            </a:r>
          </a:p>
          <a:p>
            <a:r>
              <a:rPr lang="en-US" dirty="0" smtClean="0"/>
              <a:t>Define </a:t>
            </a:r>
            <a:r>
              <a:rPr lang="en-US" dirty="0" smtClean="0"/>
              <a:t>current helium needs and the impending  supply criticality as it impacts the local PACC.</a:t>
            </a:r>
          </a:p>
          <a:p>
            <a:r>
              <a:rPr lang="en-US" dirty="0" smtClean="0"/>
              <a:t>Present the situation in their monthly meeting as a forum to all present Purchasing Directors and Sourcing Commodity experts</a:t>
            </a:r>
          </a:p>
          <a:p>
            <a:r>
              <a:rPr lang="en-US" dirty="0" smtClean="0"/>
              <a:t>Discuss solutions for educating and advising of the current situation with local user community </a:t>
            </a:r>
          </a:p>
          <a:p>
            <a:r>
              <a:rPr lang="en-US" dirty="0" smtClean="0"/>
              <a:t>Include helium suppliers to discuss options and concerns</a:t>
            </a:r>
          </a:p>
          <a:p>
            <a:r>
              <a:rPr lang="en-US" dirty="0" smtClean="0"/>
              <a:t>Define steps that can be taken to minimize impact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Helium Crisis and It’s Impact to the PACC – Philadelphia Area Collegiate Cooperative.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Vira</a:t>
            </a:r>
            <a:r>
              <a:rPr lang="en-US" dirty="0" smtClean="0"/>
              <a:t> </a:t>
            </a:r>
            <a:r>
              <a:rPr lang="en-US" dirty="0" err="1" smtClean="0"/>
              <a:t>Homick</a:t>
            </a:r>
            <a:r>
              <a:rPr lang="en-US" dirty="0" smtClean="0"/>
              <a:t> – DYN672</a:t>
            </a:r>
          </a:p>
          <a:p>
            <a:r>
              <a:rPr lang="en-US" dirty="0" smtClean="0"/>
              <a:t>May 1,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Helium Crisis :Impact for PACC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“I have this one little saying, when things get too heavy</a:t>
            </a:r>
          </a:p>
          <a:p>
            <a:r>
              <a:rPr lang="en-US" dirty="0" smtClean="0"/>
              <a:t>just call me helium, the lightest known gas to man.”</a:t>
            </a:r>
          </a:p>
          <a:p>
            <a:r>
              <a:rPr lang="en-US" dirty="0" smtClean="0"/>
              <a:t>—</a:t>
            </a:r>
            <a:r>
              <a:rPr lang="en-US" dirty="0" err="1" smtClean="0"/>
              <a:t>Jimi</a:t>
            </a:r>
            <a:r>
              <a:rPr lang="en-US" dirty="0" smtClean="0"/>
              <a:t> Hendrix</a:t>
            </a:r>
            <a:endParaRPr lang="en-US" dirty="0"/>
          </a:p>
        </p:txBody>
      </p:sp>
      <p:pic>
        <p:nvPicPr>
          <p:cNvPr id="4" name="Picture 3" descr="Helium home page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18" y="242753"/>
            <a:ext cx="4262806" cy="4168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Solution Proposal to the Helium Crisis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</a:t>
            </a:r>
            <a:r>
              <a:rPr lang="en-US" dirty="0" smtClean="0"/>
              <a:t>contributing to the Helium Crisis</a:t>
            </a:r>
          </a:p>
          <a:p>
            <a:r>
              <a:rPr lang="en-US" dirty="0" smtClean="0"/>
              <a:t>Impact to the Universities, University Hospitals and Research Institutions</a:t>
            </a:r>
          </a:p>
          <a:p>
            <a:r>
              <a:rPr lang="en-US" dirty="0" smtClean="0"/>
              <a:t>Up to date information on the helium situation</a:t>
            </a:r>
          </a:p>
          <a:p>
            <a:r>
              <a:rPr lang="en-US" dirty="0" smtClean="0"/>
              <a:t>Preparing for the future</a:t>
            </a:r>
          </a:p>
          <a:p>
            <a:r>
              <a:rPr lang="en-US" dirty="0" smtClean="0"/>
              <a:t>Discussion and Recommendations to the PACC group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 the Helium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 demand exceeds the current supply – due to factors such as pricing, lack of new facilities, and new evolving technologies using more product.</a:t>
            </a:r>
          </a:p>
          <a:p>
            <a:r>
              <a:rPr lang="en-US" dirty="0" smtClean="0"/>
              <a:t>The Bureau of Land Management overseas the Helium Reserve Program and acts accordingly to the last Privatization Act passed in 1996 to sell off the helium reserve by 2015.  </a:t>
            </a:r>
            <a:endParaRPr lang="en-US" dirty="0" smtClean="0">
              <a:hlinkClick r:id="rId2"/>
              <a:hlinkMouseOver r:id="rId2"/>
            </a:endParaRPr>
          </a:p>
          <a:p>
            <a:r>
              <a:rPr lang="en-US" dirty="0" smtClean="0"/>
              <a:t> The helium sold by the BLM provides 42 % of the helium to the world however selling it at below market price causing the huge concerns with supply and therefore few new manufacturers.</a:t>
            </a:r>
          </a:p>
          <a:p>
            <a:r>
              <a:rPr lang="en-US" dirty="0" smtClean="0"/>
              <a:t>Current helium production facilities are plagued with manufacturing  failures,  lack of new facilities, and possible dependencies on foreign supply</a:t>
            </a:r>
          </a:p>
          <a:p>
            <a:r>
              <a:rPr lang="en-US" dirty="0" smtClean="0"/>
              <a:t>Major uses of helium for our industry include: Gas leak detection, cooling of magnets in MRI’s,  and other research related areas. </a:t>
            </a:r>
          </a:p>
          <a:p>
            <a:r>
              <a:rPr lang="en-US" dirty="0" smtClean="0"/>
              <a:t>All major gas providers are on allocations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to the local area PACC group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current contracted gas provider – AIRGAS USA – is not a direct buyer of crude helium – they are only the distributor</a:t>
            </a:r>
          </a:p>
          <a:p>
            <a:r>
              <a:rPr lang="en-US" dirty="0" smtClean="0"/>
              <a:t>More allocations are to be seen in the near future</a:t>
            </a:r>
          </a:p>
          <a:p>
            <a:r>
              <a:rPr lang="en-US" dirty="0" smtClean="0"/>
              <a:t>How to do we prepare our research and hospital communities for reduction of supply?</a:t>
            </a:r>
          </a:p>
          <a:p>
            <a:r>
              <a:rPr lang="en-US" dirty="0" smtClean="0"/>
              <a:t>Prepare for alternative solutions and education of major consumers on campus/research labs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date information about the helium situation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Bureau of Land Management overseas the Helium Reserve Program and acts according the last Privatization Act passed in 1996 to sell off the helium reserve by 2015.  </a:t>
            </a:r>
            <a:endParaRPr lang="en-US" dirty="0" smtClean="0">
              <a:hlinkClick r:id="rId2"/>
              <a:hlinkMouseOver r:id="rId2"/>
            </a:endParaRPr>
          </a:p>
          <a:p>
            <a:r>
              <a:rPr lang="en-US" dirty="0" smtClean="0"/>
              <a:t> New bill introduced: Responsible Helium Administration and Stewardship Act which passed the House on April 26, 2013 (needs to pass the Senate and President) </a:t>
            </a:r>
            <a:r>
              <a:rPr lang="en-US" i="1" dirty="0" smtClean="0">
                <a:hlinkClick r:id="rId3"/>
              </a:rPr>
              <a:t>http://naturalresources.house.gov/news/documentsingle.aspx?DocumentID=315544</a:t>
            </a:r>
            <a:endParaRPr lang="en-US" i="1" dirty="0" smtClean="0"/>
          </a:p>
          <a:p>
            <a:r>
              <a:rPr lang="en-US" dirty="0" smtClean="0"/>
              <a:t>To track the </a:t>
            </a:r>
            <a:r>
              <a:rPr lang="en-US" dirty="0" smtClean="0"/>
              <a:t>status of the bill – visit  </a:t>
            </a:r>
            <a:r>
              <a:rPr lang="en-US" i="1" dirty="0" smtClean="0">
                <a:hlinkClick r:id="rId4"/>
              </a:rPr>
              <a:t>http</a:t>
            </a:r>
            <a:r>
              <a:rPr lang="en-US" i="1" dirty="0" smtClean="0">
                <a:hlinkClick r:id="rId4"/>
              </a:rPr>
              <a:t>://</a:t>
            </a:r>
            <a:r>
              <a:rPr lang="en-US" i="1" dirty="0" smtClean="0">
                <a:hlinkClick r:id="rId4"/>
              </a:rPr>
              <a:t>www.govtrack.us/congress/bills/113/hr527/text</a:t>
            </a:r>
            <a:endParaRPr lang="en-US" dirty="0"/>
          </a:p>
          <a:p>
            <a:r>
              <a:rPr lang="en-US" dirty="0" smtClean="0"/>
              <a:t>Helium Statistics </a:t>
            </a:r>
            <a:r>
              <a:rPr lang="en-US" dirty="0"/>
              <a:t>and </a:t>
            </a:r>
            <a:r>
              <a:rPr lang="en-US" dirty="0" smtClean="0"/>
              <a:t>Information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minerals.er.usgs.gov/minerals/pubs/commodity/helium</a:t>
            </a:r>
            <a:endParaRPr lang="en-US" dirty="0" smtClean="0"/>
          </a:p>
          <a:p>
            <a:r>
              <a:rPr lang="en-US" dirty="0" smtClean="0"/>
              <a:t>My website:  http:://homickv.wix.com/the-helium-crisis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gas providers discuss alternative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Look at alternative medical devices that use less helium</a:t>
            </a:r>
            <a:endParaRPr lang="en-US" dirty="0" smtClean="0"/>
          </a:p>
          <a:p>
            <a:r>
              <a:rPr lang="en-US" dirty="0" smtClean="0"/>
              <a:t>Define new alternatives for the recycling of helium with existing devices</a:t>
            </a:r>
          </a:p>
          <a:p>
            <a:r>
              <a:rPr lang="en-US" dirty="0" smtClean="0"/>
              <a:t>Provide a forum for educating the user community of how to best prepare for shortages</a:t>
            </a:r>
          </a:p>
          <a:p>
            <a:r>
              <a:rPr lang="en-US" dirty="0" smtClean="0"/>
              <a:t> Seek direct relationship with helium provider not distributor</a:t>
            </a:r>
          </a:p>
          <a:p>
            <a:r>
              <a:rPr lang="en-US" dirty="0" smtClean="0"/>
              <a:t>Continue to support the efforts of the helium producers to eliminate government obstacles.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5022" r="-15022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6711</TotalTime>
  <Words>569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Helium Forum for the PACC group</vt:lpstr>
      <vt:lpstr>The Helium Crisis :Impact for PACC</vt:lpstr>
      <vt:lpstr>Discussion and Solution Proposal to the Helium Crisis </vt:lpstr>
      <vt:lpstr>Factors Contributing to the Helium Crisis</vt:lpstr>
      <vt:lpstr>Impact to the local area PACC group </vt:lpstr>
      <vt:lpstr>Up to date information about the helium situation </vt:lpstr>
      <vt:lpstr>Preparing for the future</vt:lpstr>
      <vt:lpstr>Discussion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Helium Crisis</dc:title>
  <dc:creator>Purchasing Services</dc:creator>
  <cp:lastModifiedBy>Windows User</cp:lastModifiedBy>
  <cp:revision>13</cp:revision>
  <dcterms:created xsi:type="dcterms:W3CDTF">2013-04-24T23:55:39Z</dcterms:created>
  <dcterms:modified xsi:type="dcterms:W3CDTF">2013-04-29T21:05:18Z</dcterms:modified>
</cp:coreProperties>
</file>