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2"/>
  </p:notesMasterIdLst>
  <p:sldIdLst>
    <p:sldId id="256" r:id="rId2"/>
    <p:sldId id="337" r:id="rId3"/>
    <p:sldId id="327" r:id="rId4"/>
    <p:sldId id="335" r:id="rId5"/>
    <p:sldId id="325" r:id="rId6"/>
    <p:sldId id="336" r:id="rId7"/>
    <p:sldId id="322" r:id="rId8"/>
    <p:sldId id="323" r:id="rId9"/>
    <p:sldId id="331" r:id="rId10"/>
    <p:sldId id="321" r:id="rId11"/>
    <p:sldId id="329" r:id="rId12"/>
    <p:sldId id="332" r:id="rId13"/>
    <p:sldId id="330" r:id="rId14"/>
    <p:sldId id="333" r:id="rId15"/>
    <p:sldId id="324" r:id="rId16"/>
    <p:sldId id="265" r:id="rId17"/>
    <p:sldId id="334" r:id="rId18"/>
    <p:sldId id="275" r:id="rId19"/>
    <p:sldId id="269" r:id="rId20"/>
    <p:sldId id="274" r:id="rId21"/>
    <p:sldId id="273" r:id="rId22"/>
    <p:sldId id="289" r:id="rId23"/>
    <p:sldId id="283" r:id="rId24"/>
    <p:sldId id="284" r:id="rId25"/>
    <p:sldId id="285" r:id="rId26"/>
    <p:sldId id="286" r:id="rId27"/>
    <p:sldId id="287" r:id="rId28"/>
    <p:sldId id="288" r:id="rId29"/>
    <p:sldId id="290" r:id="rId30"/>
    <p:sldId id="291" r:id="rId31"/>
    <p:sldId id="292" r:id="rId32"/>
    <p:sldId id="293" r:id="rId33"/>
    <p:sldId id="294" r:id="rId34"/>
    <p:sldId id="307" r:id="rId35"/>
    <p:sldId id="296" r:id="rId36"/>
    <p:sldId id="297" r:id="rId37"/>
    <p:sldId id="298" r:id="rId38"/>
    <p:sldId id="299" r:id="rId39"/>
    <p:sldId id="300" r:id="rId40"/>
    <p:sldId id="301" r:id="rId41"/>
    <p:sldId id="302" r:id="rId42"/>
    <p:sldId id="313" r:id="rId43"/>
    <p:sldId id="308" r:id="rId44"/>
    <p:sldId id="312" r:id="rId45"/>
    <p:sldId id="304" r:id="rId46"/>
    <p:sldId id="309" r:id="rId47"/>
    <p:sldId id="310" r:id="rId48"/>
    <p:sldId id="314" r:id="rId49"/>
    <p:sldId id="281" r:id="rId50"/>
    <p:sldId id="315" r:id="rId51"/>
    <p:sldId id="264" r:id="rId52"/>
    <p:sldId id="259" r:id="rId53"/>
    <p:sldId id="278" r:id="rId54"/>
    <p:sldId id="261" r:id="rId55"/>
    <p:sldId id="279" r:id="rId56"/>
    <p:sldId id="262" r:id="rId57"/>
    <p:sldId id="320" r:id="rId58"/>
    <p:sldId id="316" r:id="rId59"/>
    <p:sldId id="317" r:id="rId60"/>
    <p:sldId id="319"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345" autoAdjust="0"/>
  </p:normalViewPr>
  <p:slideViewPr>
    <p:cSldViewPr>
      <p:cViewPr varScale="1">
        <p:scale>
          <a:sx n="74" d="100"/>
          <a:sy n="74" d="100"/>
        </p:scale>
        <p:origin x="-156" y="-102"/>
      </p:cViewPr>
      <p:guideLst>
        <p:guide orient="horz" pos="2160"/>
        <p:guide pos="2880"/>
      </p:guideLst>
    </p:cSldViewPr>
  </p:slideViewPr>
  <p:outlineViewPr>
    <p:cViewPr>
      <p:scale>
        <a:sx n="33" d="100"/>
        <a:sy n="33" d="100"/>
      </p:scale>
      <p:origin x="0" y="8328"/>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17D91-E857-484D-9B0A-26F8EA15D43B}" type="datetimeFigureOut">
              <a:rPr lang="en-US" smtClean="0"/>
              <a:pPr/>
              <a:t>1/19/2011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A106C-53A7-48F7-B16B-714FC7D196A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a:t>
            </a:r>
            <a:r>
              <a:rPr lang="en-US" sz="1200" kern="1200" dirty="0" smtClean="0">
                <a:solidFill>
                  <a:schemeClr val="tx1"/>
                </a:solidFill>
                <a:latin typeface="+mn-lt"/>
                <a:ea typeface="+mn-ea"/>
                <a:cs typeface="+mn-cs"/>
              </a:rPr>
              <a:t>Mitroff, Ian I. (1996). </a:t>
            </a:r>
            <a:r>
              <a:rPr lang="en-US" sz="1200" i="1" kern="1200" dirty="0" smtClean="0">
                <a:solidFill>
                  <a:schemeClr val="tx1"/>
                </a:solidFill>
                <a:latin typeface="+mn-lt"/>
                <a:ea typeface="+mn-ea"/>
                <a:cs typeface="+mn-cs"/>
              </a:rPr>
              <a:t>The Essential Guide to Managing Corporate Crises</a:t>
            </a:r>
            <a:r>
              <a:rPr lang="en-US" sz="1200" kern="1200" dirty="0" smtClean="0">
                <a:solidFill>
                  <a:schemeClr val="tx1"/>
                </a:solidFill>
                <a:latin typeface="+mn-lt"/>
                <a:ea typeface="+mn-ea"/>
                <a:cs typeface="+mn-cs"/>
              </a:rPr>
              <a:t> (Oxford University Press)</a:t>
            </a:r>
          </a:p>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20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21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1907A-36A0-4A66-A83B-7DB920621BB2}" type="slidenum">
              <a:rPr lang="en-US"/>
              <a:pPr/>
              <a:t>44</a:t>
            </a:fld>
            <a:endParaRPr lang="en-US" dirty="0"/>
          </a:p>
        </p:txBody>
      </p:sp>
      <p:sp>
        <p:nvSpPr>
          <p:cNvPr id="1106946" name="Rectangle 2"/>
          <p:cNvSpPr>
            <a:spLocks noGrp="1" noRot="1" noChangeAspect="1" noChangeArrowheads="1" noTextEdit="1"/>
          </p:cNvSpPr>
          <p:nvPr>
            <p:ph type="sldImg"/>
          </p:nvPr>
        </p:nvSpPr>
        <p:spPr>
          <a:ln/>
        </p:spPr>
      </p:sp>
      <p:sp>
        <p:nvSpPr>
          <p:cNvPr id="1106947" name="Rectangle 3"/>
          <p:cNvSpPr>
            <a:spLocks noGrp="1" noChangeArrowheads="1"/>
          </p:cNvSpPr>
          <p:nvPr>
            <p:ph type="body" idx="1"/>
          </p:nvPr>
        </p:nvSpPr>
        <p:spPr/>
        <p:txBody>
          <a:bodyPr/>
          <a:lstStyle/>
          <a:p>
            <a:r>
              <a:rPr lang="en-US" dirty="0"/>
              <a:t>There is a conceptual problem with our conclusion, coming up later, about depleting individual reserves. Organizational reserves include wealth, systems, people, and connections. What are Individual reserves? If the same, then they should not be depleted. If the concept holds at all on any level, either there is some other important component of Organizational reserves or Individual reserves are something fundamentally different.</a:t>
            </a:r>
          </a:p>
          <a:p>
            <a:r>
              <a:rPr lang="en-US" dirty="0"/>
              <a:t>Details</a:t>
            </a:r>
          </a:p>
          <a:p>
            <a:r>
              <a:rPr lang="en-US" dirty="0"/>
              <a:t>1. Lines are not accurate. Drop-off after 9/11 should be much more precipitous.</a:t>
            </a:r>
          </a:p>
          <a:p>
            <a:r>
              <a:rPr lang="en-US" dirty="0"/>
              <a:t>2. Even if reserves now exceed those of 9/11, which I don’t think is true, it is not by much.</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46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rgbClr val="C00000"/>
                </a:solidFill>
                <a:latin typeface="+mn-lt"/>
                <a:ea typeface="+mn-ea"/>
                <a:cs typeface="+mn-cs"/>
              </a:rPr>
              <a:t>Types of Crises on Board</a:t>
            </a:r>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18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Handout:</a:t>
            </a:r>
            <a:r>
              <a:rPr lang="en-US" baseline="0" dirty="0" smtClean="0"/>
              <a:t> Types of Crises. </a:t>
            </a:r>
            <a:r>
              <a:rPr lang="en-US" dirty="0" smtClean="0"/>
              <a:t>Source:</a:t>
            </a:r>
            <a:r>
              <a:rPr lang="en-US" baseline="0" dirty="0" smtClean="0"/>
              <a:t> </a:t>
            </a:r>
            <a:r>
              <a:rPr lang="en-US" sz="1200" kern="1200" dirty="0" smtClean="0">
                <a:solidFill>
                  <a:schemeClr val="tx1"/>
                </a:solidFill>
                <a:latin typeface="+mn-lt"/>
                <a:ea typeface="+mn-ea"/>
                <a:cs typeface="+mn-cs"/>
              </a:rPr>
              <a:t>Mitroff, Ian I. (1996). </a:t>
            </a:r>
            <a:r>
              <a:rPr lang="en-US" sz="1200" i="1" kern="1200" dirty="0" smtClean="0">
                <a:solidFill>
                  <a:schemeClr val="tx1"/>
                </a:solidFill>
                <a:latin typeface="+mn-lt"/>
                <a:ea typeface="+mn-ea"/>
                <a:cs typeface="+mn-cs"/>
              </a:rPr>
              <a:t>The Essential Guide to Managing Corporate Crises</a:t>
            </a:r>
            <a:r>
              <a:rPr lang="en-US" sz="1200" kern="1200" dirty="0" smtClean="0">
                <a:solidFill>
                  <a:schemeClr val="tx1"/>
                </a:solidFill>
                <a:latin typeface="+mn-lt"/>
                <a:ea typeface="+mn-ea"/>
                <a:cs typeface="+mn-cs"/>
              </a:rPr>
              <a:t> (Oxford University Press)</a:t>
            </a:r>
          </a:p>
          <a:p>
            <a:endParaRPr lang="en-US" dirty="0"/>
          </a:p>
        </p:txBody>
      </p:sp>
      <p:sp>
        <p:nvSpPr>
          <p:cNvPr id="4" name="Slide Number Placeholder 3"/>
          <p:cNvSpPr>
            <a:spLocks noGrp="1"/>
          </p:cNvSpPr>
          <p:nvPr>
            <p:ph type="sldNum" sz="quarter" idx="10"/>
          </p:nvPr>
        </p:nvSpPr>
        <p:spPr/>
        <p:txBody>
          <a:bodyPr/>
          <a:lstStyle/>
          <a:p>
            <a:fld id="{BE0A106C-53A7-48F7-B16B-714FC7D196A4}"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endParaRPr lang="en-US" dirty="0"/>
          </a:p>
        </p:txBody>
      </p:sp>
      <p:sp>
        <p:nvSpPr>
          <p:cNvPr id="19" name="Footer Placeholder 1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27" name="Slide Number Placeholder 26"/>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6" name="Slide Number Placeholder 5"/>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6" name="Slide Number Placeholder 5"/>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51575"/>
            <a:ext cx="2133600" cy="47625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r>
              <a:rPr lang="en-US" dirty="0"/>
              <a:t>Page </a:t>
            </a:r>
            <a:fld id="{4646C5D3-49B2-4703-A55C-3BAE5B0E700E}" type="slidenum">
              <a:rPr lang="en-US"/>
              <a:pPr/>
              <a:t>‹#›</a:t>
            </a:fld>
            <a:endParaRPr lang="en-US" dirty="0"/>
          </a:p>
        </p:txBody>
      </p:sp>
      <p:sp>
        <p:nvSpPr>
          <p:cNvPr id="6" name="Footer Placeholder 5"/>
          <p:cNvSpPr>
            <a:spLocks noGrp="1"/>
          </p:cNvSpPr>
          <p:nvPr>
            <p:ph type="ftr" sz="quarter" idx="12"/>
          </p:nvPr>
        </p:nvSpPr>
        <p:spPr>
          <a:xfrm>
            <a:off x="469900" y="6248400"/>
            <a:ext cx="6819900" cy="476250"/>
          </a:xfrm>
        </p:spPr>
        <p:txBody>
          <a:bodyPr/>
          <a:lstStyle>
            <a:lvl1pPr>
              <a:defRPr/>
            </a:lvl1pPr>
          </a:lstStyle>
          <a:p>
            <a:r>
              <a:rPr lang="en-US" smtClean="0"/>
              <a:t>DYN 672  Crisis Preparation and Building Organizational Resilience Class #1      © Steven F Freeman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14400"/>
          </a:xfrm>
        </p:spPr>
        <p:txBody>
          <a:bodyPr anchor="ctr" anchorCtr="0"/>
          <a:lstStyle>
            <a:lvl1pPr algn="ctr">
              <a:defRPr b="1">
                <a:solidFill>
                  <a:srgbClr val="C00000"/>
                </a:solidFil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ln>
            <a:noFill/>
          </a:ln>
        </p:spPr>
        <p:txBody>
          <a:bodyPr/>
          <a:lstStyle>
            <a:lvl1pPr>
              <a:buClr>
                <a:schemeClr val="accent1"/>
              </a:buClr>
              <a:defRPr>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6" name="Slide Number Placeholder 5"/>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6" name="Slide Number Placeholder 5"/>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7" name="Slide Number Placeholder 6"/>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9" name="Slide Number Placeholder 8"/>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5" name="Slide Number Placeholder 4"/>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4" name="Slide Number Placeholder 3"/>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7" name="Slide Number Placeholder 6"/>
          <p:cNvSpPr>
            <a:spLocks noGrp="1"/>
          </p:cNvSpPr>
          <p:nvPr>
            <p:ph type="sldNum" sz="quarter" idx="12"/>
          </p:nvPr>
        </p:nvSpPr>
        <p:spPr/>
        <p:txBody>
          <a:bodyPr/>
          <a:lstStyle/>
          <a:p>
            <a:fld id="{4B251364-8733-4BDA-8B3E-F93678BB720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B251364-8733-4BDA-8B3E-F93678BB720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2" name="Footer Placeholder 21"/>
          <p:cNvSpPr>
            <a:spLocks noGrp="1"/>
          </p:cNvSpPr>
          <p:nvPr>
            <p:ph type="ftr" sz="quarter" idx="3"/>
          </p:nvPr>
        </p:nvSpPr>
        <p:spPr>
          <a:xfrm>
            <a:off x="457200" y="6356350"/>
            <a:ext cx="739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DYN 672  Crisis Preparation and Building Organizational Resilience Class #1      © Steven F Freeman 2011</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251364-8733-4BDA-8B3E-F93678BB720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8077200" cy="3886200"/>
          </a:xfrm>
        </p:spPr>
        <p:txBody>
          <a:bodyPr>
            <a:noAutofit/>
          </a:bodyPr>
          <a:lstStyle/>
          <a:p>
            <a:pPr algn="ctr">
              <a:defRPr/>
            </a:pPr>
            <a:r>
              <a:rPr lang="en-US" sz="4600" b="1" kern="1200" dirty="0" smtClean="0">
                <a:solidFill>
                  <a:schemeClr val="tx1"/>
                </a:solidFill>
                <a:latin typeface="+mj-lt"/>
                <a:ea typeface="+mj-ea"/>
                <a:cs typeface="+mj-cs"/>
              </a:rPr>
              <a:t>DYN </a:t>
            </a:r>
            <a:r>
              <a:rPr lang="en-US" sz="4600" dirty="0" smtClean="0">
                <a:solidFill>
                  <a:schemeClr val="tx1"/>
                </a:solidFill>
              </a:rPr>
              <a:t>672: A Systems Approach to Crisis Preparation and Building Organizational </a:t>
            </a:r>
            <a:r>
              <a:rPr lang="en-US" sz="4600" dirty="0" smtClean="0">
                <a:solidFill>
                  <a:schemeClr val="tx1"/>
                </a:solidFill>
              </a:rPr>
              <a:t>Resilience: </a:t>
            </a:r>
            <a:br>
              <a:rPr lang="en-US" sz="4600" dirty="0" smtClean="0">
                <a:solidFill>
                  <a:schemeClr val="tx1"/>
                </a:solidFill>
              </a:rPr>
            </a:br>
            <a:r>
              <a:rPr lang="en-US" sz="2000" dirty="0" smtClean="0">
                <a:solidFill>
                  <a:schemeClr val="tx1"/>
                </a:solidFill>
              </a:rPr>
              <a:t/>
            </a:r>
            <a:br>
              <a:rPr lang="en-US" sz="2000" dirty="0" smtClean="0">
                <a:solidFill>
                  <a:schemeClr val="tx1"/>
                </a:solidFill>
              </a:rPr>
            </a:br>
            <a:r>
              <a:rPr lang="en-US" sz="4600" dirty="0" smtClean="0">
                <a:solidFill>
                  <a:srgbClr val="FFFF00"/>
                </a:solidFill>
              </a:rPr>
              <a:t>Class </a:t>
            </a:r>
            <a:r>
              <a:rPr lang="en-US" sz="4600" dirty="0" smtClean="0">
                <a:solidFill>
                  <a:srgbClr val="FFFF00"/>
                </a:solidFill>
              </a:rPr>
              <a:t>#1: </a:t>
            </a:r>
            <a:r>
              <a:rPr lang="en-US" sz="4600" dirty="0" smtClean="0">
                <a:solidFill>
                  <a:srgbClr val="FFFF00"/>
                </a:solidFill>
              </a:rPr>
              <a:t>Course Overview, </a:t>
            </a:r>
            <a:br>
              <a:rPr lang="en-US" sz="4600" dirty="0" smtClean="0">
                <a:solidFill>
                  <a:srgbClr val="FFFF00"/>
                </a:solidFill>
              </a:rPr>
            </a:br>
            <a:r>
              <a:rPr lang="en-US" sz="4600" dirty="0" smtClean="0">
                <a:solidFill>
                  <a:srgbClr val="FFFF00"/>
                </a:solidFill>
              </a:rPr>
              <a:t>Crisis Alert, Resilience</a:t>
            </a:r>
            <a:endParaRPr lang="en-US" sz="4600" kern="1200" dirty="0" smtClean="0">
              <a:solidFill>
                <a:srgbClr val="FFFF00"/>
              </a:solidFill>
              <a:latin typeface="+mj-lt"/>
              <a:ea typeface="+mj-ea"/>
              <a:cs typeface="+mj-cs"/>
            </a:endParaRPr>
          </a:p>
        </p:txBody>
      </p:sp>
      <p:sp>
        <p:nvSpPr>
          <p:cNvPr id="3" name="Subtitle 2"/>
          <p:cNvSpPr>
            <a:spLocks noGrp="1"/>
          </p:cNvSpPr>
          <p:nvPr>
            <p:ph type="subTitle" idx="1"/>
          </p:nvPr>
        </p:nvSpPr>
        <p:spPr>
          <a:xfrm>
            <a:off x="533400" y="4800600"/>
            <a:ext cx="7924800" cy="1295400"/>
          </a:xfrm>
        </p:spPr>
        <p:txBody>
          <a:bodyPr>
            <a:normAutofit/>
          </a:bodyPr>
          <a:lstStyle/>
          <a:p>
            <a:pPr algn="ctr"/>
            <a:r>
              <a:rPr lang="en-US" sz="3600" b="1" dirty="0" smtClean="0"/>
              <a:t>Professor</a:t>
            </a:r>
            <a:r>
              <a:rPr lang="en-US" sz="3600" b="1" dirty="0" smtClean="0"/>
              <a:t>: Steven F. Freeman</a:t>
            </a:r>
            <a:endParaRPr lang="en-US" sz="3200" b="1" dirty="0" smtClean="0"/>
          </a:p>
          <a:p>
            <a:pPr algn="ctr"/>
            <a:r>
              <a:rPr lang="en-US" sz="3200" b="1" dirty="0" smtClean="0"/>
              <a:t>Spring </a:t>
            </a:r>
            <a:r>
              <a:rPr lang="en-US" sz="3200" b="1" dirty="0" smtClean="0"/>
              <a:t>2011; </a:t>
            </a:r>
            <a:r>
              <a:rPr lang="en-US" sz="3200" dirty="0" smtClean="0"/>
              <a:t> </a:t>
            </a:r>
            <a:r>
              <a:rPr lang="en-US" sz="3200" b="1" dirty="0" smtClean="0"/>
              <a:t>Wednesdays, </a:t>
            </a:r>
            <a:r>
              <a:rPr lang="en-US" sz="3200" b="1" dirty="0" smtClean="0"/>
              <a:t>6:30- 9:30 </a:t>
            </a:r>
            <a:r>
              <a:rPr lang="en-US" sz="3200" b="1" dirty="0" smtClean="0"/>
              <a:t>pm</a:t>
            </a:r>
            <a:endParaRPr lang="en-US" sz="3200" dirty="0" smtClean="0"/>
          </a:p>
        </p:txBody>
      </p:sp>
      <p:sp>
        <p:nvSpPr>
          <p:cNvPr id="6" name="Slide Number Placeholder 5"/>
          <p:cNvSpPr>
            <a:spLocks noGrp="1"/>
          </p:cNvSpPr>
          <p:nvPr>
            <p:ph type="sldNum" sz="quarter" idx="12"/>
          </p:nvPr>
        </p:nvSpPr>
        <p:spPr/>
        <p:txBody>
          <a:bodyPr/>
          <a:lstStyle/>
          <a:p>
            <a:fld id="{4B251364-8733-4BDA-8B3E-F93678BB720C}" type="slidenum">
              <a:rPr lang="en-US" smtClean="0"/>
              <a:pPr/>
              <a:t>1</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3733800"/>
          </a:xfrm>
        </p:spPr>
        <p:txBody>
          <a:bodyPr>
            <a:noAutofit/>
          </a:bodyPr>
          <a:lstStyle/>
          <a:p>
            <a:r>
              <a:rPr lang="en-US" sz="5400" dirty="0" smtClean="0"/>
              <a:t>Crisis Preparation</a:t>
            </a:r>
            <a:r>
              <a:rPr lang="en-US" sz="5400" dirty="0" smtClean="0"/>
              <a:t>:</a:t>
            </a:r>
            <a:br>
              <a:rPr lang="en-US" sz="5400" dirty="0" smtClean="0"/>
            </a:br>
            <a:r>
              <a:rPr lang="en-US" sz="2400" dirty="0" smtClean="0"/>
              <a:t> </a:t>
            </a:r>
            <a:r>
              <a:rPr lang="en-US" sz="2400" dirty="0" smtClean="0"/>
              <a:t/>
            </a:r>
            <a:br>
              <a:rPr lang="en-US" sz="2400" dirty="0" smtClean="0"/>
            </a:br>
            <a:r>
              <a:rPr lang="en-US" sz="5400" dirty="0" smtClean="0"/>
              <a:t>2003: </a:t>
            </a:r>
            <a:r>
              <a:rPr lang="en-US" sz="5400" i="1" dirty="0" smtClean="0"/>
              <a:t>Technical </a:t>
            </a:r>
            <a:r>
              <a:rPr lang="en-US" sz="5400" i="1" dirty="0" smtClean="0"/>
              <a:t>Checklists </a:t>
            </a:r>
            <a:r>
              <a:rPr lang="en-US" sz="5400" i="1" dirty="0" smtClean="0"/>
              <a:t/>
            </a:r>
            <a:br>
              <a:rPr lang="en-US" sz="5400" i="1" dirty="0" smtClean="0"/>
            </a:br>
            <a:r>
              <a:rPr lang="en-US" sz="2800" dirty="0" smtClean="0"/>
              <a:t> </a:t>
            </a:r>
            <a:br>
              <a:rPr lang="en-US" sz="2800" dirty="0" smtClean="0"/>
            </a:br>
            <a:r>
              <a:rPr lang="en-US" sz="5400" dirty="0" smtClean="0"/>
              <a:t>2011: </a:t>
            </a:r>
            <a:r>
              <a:rPr lang="en-US" sz="5400" i="1" dirty="0" smtClean="0"/>
              <a:t>Today’s </a:t>
            </a:r>
            <a:r>
              <a:rPr lang="en-US" sz="5400" i="1" dirty="0" smtClean="0"/>
              <a:t>Central </a:t>
            </a:r>
            <a:r>
              <a:rPr lang="en-US" sz="5400" i="1" dirty="0" smtClean="0"/>
              <a:t>Tasks</a:t>
            </a:r>
            <a:r>
              <a:rPr lang="en-US" sz="5400" dirty="0" smtClean="0"/>
              <a:t> </a:t>
            </a:r>
            <a:endParaRPr lang="en-US" sz="5400" b="1" dirty="0">
              <a:latin typeface="+mj-lt"/>
            </a:endParaRPr>
          </a:p>
        </p:txBody>
      </p:sp>
      <p:sp>
        <p:nvSpPr>
          <p:cNvPr id="3" name="Content Placeholder 2"/>
          <p:cNvSpPr>
            <a:spLocks noGrp="1"/>
          </p:cNvSpPr>
          <p:nvPr>
            <p:ph idx="1"/>
          </p:nvPr>
        </p:nvSpPr>
        <p:spPr>
          <a:xfrm>
            <a:off x="533400" y="4953000"/>
            <a:ext cx="8305800" cy="990600"/>
          </a:xfrm>
        </p:spPr>
        <p:txBody>
          <a:bodyPr>
            <a:noAutofit/>
          </a:bodyPr>
          <a:lstStyle/>
          <a:p>
            <a:pPr algn="r">
              <a:buNone/>
            </a:pPr>
            <a:r>
              <a:rPr lang="en-US" sz="4800" dirty="0" smtClean="0">
                <a:solidFill>
                  <a:schemeClr val="accent3">
                    <a:lumMod val="50000"/>
                  </a:schemeClr>
                </a:solidFill>
              </a:rPr>
              <a:t>Next: </a:t>
            </a:r>
            <a:r>
              <a:rPr lang="en-US" sz="4800" dirty="0" smtClean="0">
                <a:solidFill>
                  <a:schemeClr val="accent3">
                    <a:lumMod val="50000"/>
                  </a:schemeClr>
                </a:solidFill>
                <a:latin typeface="+mj-lt"/>
              </a:rPr>
              <a:t>What’s in your </a:t>
            </a:r>
            <a:r>
              <a:rPr lang="en-US" sz="4800" dirty="0" err="1" smtClean="0">
                <a:solidFill>
                  <a:schemeClr val="accent3">
                    <a:lumMod val="50000"/>
                  </a:schemeClr>
                </a:solidFill>
                <a:latin typeface="+mj-lt"/>
              </a:rPr>
              <a:t>bookbag</a:t>
            </a:r>
            <a:endParaRPr lang="en-US" sz="4800" dirty="0" smtClean="0">
              <a:solidFill>
                <a:schemeClr val="accent3">
                  <a:lumMod val="50000"/>
                </a:schemeClr>
              </a:solidFill>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10</a:t>
            </a:fld>
            <a:endParaRPr lang="en-US" dirty="0"/>
          </a:p>
        </p:txBody>
      </p:sp>
      <p:sp>
        <p:nvSpPr>
          <p:cNvPr id="8" name="Content Placeholder 2"/>
          <p:cNvSpPr txBox="1">
            <a:spLocks/>
          </p:cNvSpPr>
          <p:nvPr/>
        </p:nvSpPr>
        <p:spPr>
          <a:xfrm>
            <a:off x="457200" y="3200400"/>
            <a:ext cx="8305800" cy="2819400"/>
          </a:xfrm>
          <a:prstGeom prst="rect">
            <a:avLst/>
          </a:prstGeom>
          <a:ln>
            <a:noFill/>
          </a:ln>
        </p:spPr>
        <p:txBody>
          <a:bodyPr vert="horz">
            <a:normAutofit/>
          </a:bodyPr>
          <a:lstStyle/>
          <a:p>
            <a:pPr marL="742950" marR="0" lvl="0" indent="-742950" algn="l" defTabSz="914400" rtl="0" eaLnBrk="1" fontAlgn="auto" latinLnBrk="0" hangingPunct="1">
              <a:lnSpc>
                <a:spcPct val="100000"/>
              </a:lnSpc>
              <a:spcBef>
                <a:spcPct val="20000"/>
              </a:spcBef>
              <a:spcAft>
                <a:spcPts val="0"/>
              </a:spcAft>
              <a:buClr>
                <a:schemeClr val="accent1"/>
              </a:buClr>
              <a:buSzPct val="95000"/>
              <a:buFont typeface="Wingdings 2"/>
              <a:buNone/>
              <a:tabLst/>
              <a:defRPr/>
            </a:pPr>
            <a:endParaRPr kumimoji="0" lang="en-US" sz="4400" b="0" i="0" u="none" strike="noStrike" kern="1200" cap="none" spc="0" normalizeH="0" baseline="0" noProof="0" dirty="0" smtClean="0">
              <a:ln>
                <a:noFill/>
              </a:ln>
              <a:solidFill>
                <a:schemeClr val="accent1"/>
              </a:solidFill>
              <a:effectLst/>
              <a:uLnTx/>
              <a:uFillTx/>
              <a:latin typeface="+mj-lt"/>
              <a:ea typeface="+mn-ea"/>
              <a:cs typeface="+mn-cs"/>
            </a:endParaRPr>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762000"/>
          </a:xfrm>
        </p:spPr>
        <p:txBody>
          <a:bodyPr>
            <a:noAutofit/>
          </a:bodyPr>
          <a:lstStyle/>
          <a:p>
            <a:r>
              <a:rPr lang="en-US" sz="5400" dirty="0" smtClean="0"/>
              <a:t>In your </a:t>
            </a:r>
            <a:r>
              <a:rPr lang="en-US" sz="5400" dirty="0" err="1" smtClean="0"/>
              <a:t>bookbag</a:t>
            </a:r>
            <a:r>
              <a:rPr lang="en-US" sz="5400" dirty="0" smtClean="0"/>
              <a:t>: </a:t>
            </a:r>
            <a:r>
              <a:rPr lang="en-US" sz="5400" dirty="0" err="1" smtClean="0"/>
              <a:t>Eaarth</a:t>
            </a:r>
            <a:endParaRPr lang="en-US" sz="5400" b="1" dirty="0">
              <a:latin typeface="+mj-lt"/>
            </a:endParaRPr>
          </a:p>
        </p:txBody>
      </p:sp>
      <p:sp>
        <p:nvSpPr>
          <p:cNvPr id="3" name="Content Placeholder 2"/>
          <p:cNvSpPr>
            <a:spLocks noGrp="1"/>
          </p:cNvSpPr>
          <p:nvPr>
            <p:ph idx="1"/>
          </p:nvPr>
        </p:nvSpPr>
        <p:spPr>
          <a:xfrm>
            <a:off x="228600" y="1066800"/>
            <a:ext cx="8915400" cy="2133600"/>
          </a:xfrm>
        </p:spPr>
        <p:txBody>
          <a:bodyPr>
            <a:noAutofit/>
          </a:bodyPr>
          <a:lstStyle/>
          <a:p>
            <a:pPr marL="0" indent="463550">
              <a:buNone/>
            </a:pPr>
            <a:r>
              <a:rPr lang="en-US" sz="4400" dirty="0" smtClean="0"/>
              <a:t>Our old familiar globe is melting, drying, acidifying, flooding, and burning in ways that no human has</a:t>
            </a:r>
            <a:endParaRPr lang="en-US" sz="4800" b="1" dirty="0" smtClean="0">
              <a:latin typeface="+mj-lt"/>
            </a:endParaRPr>
          </a:p>
        </p:txBody>
      </p:sp>
      <p:pic>
        <p:nvPicPr>
          <p:cNvPr id="5" name="Picture 4" descr="downgraded_planets.jpg"/>
          <p:cNvPicPr>
            <a:picLocks noChangeAspect="1"/>
          </p:cNvPicPr>
          <p:nvPr/>
        </p:nvPicPr>
        <p:blipFill>
          <a:blip r:embed="rId3" cstate="print"/>
          <a:srcRect b="8985"/>
          <a:stretch>
            <a:fillRect/>
          </a:stretch>
        </p:blipFill>
        <p:spPr>
          <a:xfrm>
            <a:off x="0" y="3276600"/>
            <a:ext cx="5167875" cy="3581400"/>
          </a:xfrm>
          <a:prstGeom prst="rect">
            <a:avLst/>
          </a:prstGeom>
        </p:spPr>
      </p:pic>
      <p:sp>
        <p:nvSpPr>
          <p:cNvPr id="7" name="Rectangle 6"/>
          <p:cNvSpPr/>
          <p:nvPr/>
        </p:nvSpPr>
        <p:spPr>
          <a:xfrm>
            <a:off x="5105400" y="3124200"/>
            <a:ext cx="4038600" cy="3600986"/>
          </a:xfrm>
          <a:prstGeom prst="rect">
            <a:avLst/>
          </a:prstGeom>
        </p:spPr>
        <p:txBody>
          <a:bodyPr wrap="square">
            <a:spAutoFit/>
          </a:bodyPr>
          <a:lstStyle/>
          <a:p>
            <a:r>
              <a:rPr lang="en-US" sz="4400" dirty="0" smtClean="0">
                <a:solidFill>
                  <a:srgbClr val="0070C0"/>
                </a:solidFill>
                <a:latin typeface="+mj-lt"/>
              </a:rPr>
              <a:t>ever seen….</a:t>
            </a:r>
          </a:p>
          <a:p>
            <a:r>
              <a:rPr lang="en-US" sz="800" dirty="0" smtClean="0">
                <a:solidFill>
                  <a:srgbClr val="0070C0"/>
                </a:solidFill>
                <a:latin typeface="+mj-lt"/>
              </a:rPr>
              <a:t>   </a:t>
            </a:r>
          </a:p>
          <a:p>
            <a:pPr indent="463550"/>
            <a:r>
              <a:rPr lang="en-US" sz="4400" dirty="0" smtClean="0">
                <a:solidFill>
                  <a:srgbClr val="0070C0"/>
                </a:solidFill>
                <a:latin typeface="+mj-lt"/>
              </a:rPr>
              <a:t>We've created a new planet filled with new binds and traps. </a:t>
            </a:r>
          </a:p>
        </p:txBody>
      </p:sp>
      <p:sp>
        <p:nvSpPr>
          <p:cNvPr id="9" name="Slide Number Placeholder 8"/>
          <p:cNvSpPr>
            <a:spLocks noGrp="1"/>
          </p:cNvSpPr>
          <p:nvPr>
            <p:ph type="sldNum" sz="quarter" idx="12"/>
          </p:nvPr>
        </p:nvSpPr>
        <p:spPr/>
        <p:txBody>
          <a:bodyPr/>
          <a:lstStyle/>
          <a:p>
            <a:fld id="{4B251364-8733-4BDA-8B3E-F93678BB720C}" type="slidenum">
              <a:rPr lang="en-US" smtClean="0"/>
              <a:pPr/>
              <a:t>11</a:t>
            </a:fld>
            <a:endParaRPr lang="en-US" dirty="0"/>
          </a:p>
        </p:txBody>
      </p:sp>
      <p:sp>
        <p:nvSpPr>
          <p:cNvPr id="11" name="Footer Placeholder 10"/>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762000"/>
          </a:xfrm>
        </p:spPr>
        <p:txBody>
          <a:bodyPr>
            <a:noAutofit/>
          </a:bodyPr>
          <a:lstStyle/>
          <a:p>
            <a:r>
              <a:rPr lang="en-US" sz="5400" dirty="0" smtClean="0"/>
              <a:t>In your </a:t>
            </a:r>
            <a:r>
              <a:rPr lang="en-US" sz="5400" dirty="0" err="1" smtClean="0"/>
              <a:t>bookbag</a:t>
            </a:r>
            <a:r>
              <a:rPr lang="en-US" sz="5400" dirty="0" smtClean="0"/>
              <a:t>: Collapse</a:t>
            </a:r>
            <a:endParaRPr lang="en-US" sz="5400" b="1" dirty="0">
              <a:latin typeface="+mj-lt"/>
            </a:endParaRPr>
          </a:p>
        </p:txBody>
      </p:sp>
      <p:sp>
        <p:nvSpPr>
          <p:cNvPr id="3" name="Content Placeholder 2"/>
          <p:cNvSpPr>
            <a:spLocks noGrp="1"/>
          </p:cNvSpPr>
          <p:nvPr>
            <p:ph idx="1"/>
          </p:nvPr>
        </p:nvSpPr>
        <p:spPr>
          <a:xfrm>
            <a:off x="228600" y="1219200"/>
            <a:ext cx="8610600" cy="1981200"/>
          </a:xfrm>
        </p:spPr>
        <p:txBody>
          <a:bodyPr>
            <a:noAutofit/>
          </a:bodyPr>
          <a:lstStyle/>
          <a:p>
            <a:pPr marL="0" indent="463550">
              <a:buNone/>
            </a:pPr>
            <a:r>
              <a:rPr lang="en-US" sz="4000" b="1" dirty="0" smtClean="0">
                <a:latin typeface="+mj-lt"/>
              </a:rPr>
              <a:t>All great empires come to an end, usually within a century or two.</a:t>
            </a:r>
          </a:p>
        </p:txBody>
      </p:sp>
      <p:pic>
        <p:nvPicPr>
          <p:cNvPr id="69635" name="Picture 3"/>
          <p:cNvPicPr>
            <a:picLocks noChangeAspect="1" noChangeArrowheads="1"/>
          </p:cNvPicPr>
          <p:nvPr/>
        </p:nvPicPr>
        <p:blipFill>
          <a:blip r:embed="rId3" cstate="print"/>
          <a:srcRect/>
          <a:stretch>
            <a:fillRect/>
          </a:stretch>
        </p:blipFill>
        <p:spPr bwMode="auto">
          <a:xfrm>
            <a:off x="5562600" y="2667000"/>
            <a:ext cx="3314700" cy="3571875"/>
          </a:xfrm>
          <a:prstGeom prst="rect">
            <a:avLst/>
          </a:prstGeom>
          <a:noFill/>
          <a:ln w="9525">
            <a:noFill/>
            <a:miter lim="800000"/>
            <a:headEnd/>
            <a:tailEnd/>
          </a:ln>
        </p:spPr>
      </p:pic>
      <p:sp>
        <p:nvSpPr>
          <p:cNvPr id="12" name="TextBox 11"/>
          <p:cNvSpPr txBox="1"/>
          <p:nvPr/>
        </p:nvSpPr>
        <p:spPr>
          <a:xfrm>
            <a:off x="228600" y="2667000"/>
            <a:ext cx="5257800" cy="4093428"/>
          </a:xfrm>
          <a:prstGeom prst="rect">
            <a:avLst/>
          </a:prstGeom>
          <a:noFill/>
        </p:spPr>
        <p:txBody>
          <a:bodyPr wrap="square" rtlCol="0">
            <a:spAutoFit/>
          </a:bodyPr>
          <a:lstStyle/>
          <a:p>
            <a:pPr indent="465138"/>
            <a:r>
              <a:rPr lang="en-US" sz="4000" b="1" dirty="0" smtClean="0">
                <a:solidFill>
                  <a:srgbClr val="0070C0"/>
                </a:solidFill>
                <a:latin typeface="+mj-lt"/>
              </a:rPr>
              <a:t>Many societies have completely collapsed, bringing down all its members with them, due to environmental degradation</a:t>
            </a:r>
          </a:p>
          <a:p>
            <a:endParaRPr lang="en-US" sz="2000" dirty="0"/>
          </a:p>
        </p:txBody>
      </p:sp>
      <p:sp>
        <p:nvSpPr>
          <p:cNvPr id="8" name="Slide Number Placeholder 7"/>
          <p:cNvSpPr>
            <a:spLocks noGrp="1"/>
          </p:cNvSpPr>
          <p:nvPr>
            <p:ph type="sldNum" sz="quarter" idx="12"/>
          </p:nvPr>
        </p:nvSpPr>
        <p:spPr/>
        <p:txBody>
          <a:bodyPr/>
          <a:lstStyle/>
          <a:p>
            <a:fld id="{4B251364-8733-4BDA-8B3E-F93678BB720C}" type="slidenum">
              <a:rPr lang="en-US" smtClean="0"/>
              <a:pPr/>
              <a:t>12</a:t>
            </a:fld>
            <a:endParaRPr lang="en-US" dirty="0"/>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447800"/>
          </a:xfrm>
        </p:spPr>
        <p:txBody>
          <a:bodyPr>
            <a:noAutofit/>
          </a:bodyPr>
          <a:lstStyle/>
          <a:p>
            <a:r>
              <a:rPr lang="en-US" sz="5400" dirty="0" smtClean="0"/>
              <a:t>Omnivore's Dilemma</a:t>
            </a:r>
            <a:br>
              <a:rPr lang="en-US" sz="5400" dirty="0" smtClean="0"/>
            </a:br>
            <a:r>
              <a:rPr lang="en-US" sz="4400" dirty="0" smtClean="0"/>
              <a:t>Corn and Oil</a:t>
            </a:r>
            <a:r>
              <a:rPr lang="en-US" sz="4000" dirty="0" smtClean="0"/>
              <a:t>: </a:t>
            </a:r>
            <a:r>
              <a:rPr lang="en-US" sz="3200" dirty="0" smtClean="0"/>
              <a:t>A NATIONAL EATING DISORDER</a:t>
            </a:r>
            <a:r>
              <a:rPr lang="en-US" sz="5400" dirty="0" smtClean="0"/>
              <a:t/>
            </a:r>
            <a:br>
              <a:rPr lang="en-US" sz="5400" dirty="0" smtClean="0"/>
            </a:br>
            <a:endParaRPr lang="en-US" sz="5400" b="1" dirty="0">
              <a:latin typeface="+mj-lt"/>
            </a:endParaRPr>
          </a:p>
        </p:txBody>
      </p:sp>
      <p:sp>
        <p:nvSpPr>
          <p:cNvPr id="3" name="Content Placeholder 2"/>
          <p:cNvSpPr>
            <a:spLocks noGrp="1"/>
          </p:cNvSpPr>
          <p:nvPr>
            <p:ph idx="1"/>
          </p:nvPr>
        </p:nvSpPr>
        <p:spPr>
          <a:xfrm>
            <a:off x="228600" y="2133600"/>
            <a:ext cx="8915400" cy="4191000"/>
          </a:xfrm>
        </p:spPr>
        <p:txBody>
          <a:bodyPr>
            <a:noAutofit/>
          </a:bodyPr>
          <a:lstStyle/>
          <a:p>
            <a:pPr marL="290513" indent="-290513">
              <a:buNone/>
            </a:pPr>
            <a:r>
              <a:rPr lang="en-US" sz="4000" dirty="0" smtClean="0"/>
              <a:t>Heavily-subsidized corporate agriculture</a:t>
            </a:r>
          </a:p>
          <a:p>
            <a:pPr marL="290513" indent="-290513">
              <a:buFont typeface="Wingdings"/>
              <a:buChar char="à"/>
            </a:pPr>
            <a:r>
              <a:rPr lang="en-US" sz="4000" dirty="0" smtClean="0"/>
              <a:t> sick corn- and antibiotic-fed carcasses fattened in their own manure</a:t>
            </a:r>
          </a:p>
          <a:p>
            <a:pPr marL="290513" indent="-290513">
              <a:buFont typeface="Wingdings"/>
              <a:buChar char="à"/>
            </a:pPr>
            <a:r>
              <a:rPr lang="en-US" sz="4000" dirty="0" smtClean="0"/>
              <a:t> patent-protected, monocultures </a:t>
            </a:r>
          </a:p>
          <a:p>
            <a:pPr marL="290513" indent="-290513">
              <a:buFont typeface="Wingdings"/>
              <a:buChar char="à"/>
            </a:pPr>
            <a:r>
              <a:rPr lang="en-US" sz="4000" dirty="0" smtClean="0"/>
              <a:t> vast planetary dead zones</a:t>
            </a:r>
          </a:p>
          <a:p>
            <a:pPr marL="290513" indent="-290513">
              <a:buFont typeface="Wingdings"/>
              <a:buChar char="à"/>
            </a:pPr>
            <a:r>
              <a:rPr lang="en-US" sz="4000" dirty="0" smtClean="0"/>
              <a:t> nutrition-less toxins for end consumers</a:t>
            </a:r>
          </a:p>
          <a:p>
            <a:pPr>
              <a:buNone/>
            </a:pPr>
            <a:endParaRPr lang="en-US" sz="4400" dirty="0" smtClean="0"/>
          </a:p>
          <a:p>
            <a:pPr>
              <a:buNone/>
            </a:pPr>
            <a:endParaRPr lang="en-US" sz="4400" b="1" dirty="0" smtClean="0">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68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noAutofit/>
          </a:bodyPr>
          <a:lstStyle/>
          <a:p>
            <a:r>
              <a:rPr lang="en-US" sz="4800" dirty="0" smtClean="0">
                <a:solidFill>
                  <a:srgbClr val="FFFF00"/>
                </a:solidFill>
              </a:rPr>
              <a:t>In your </a:t>
            </a:r>
            <a:r>
              <a:rPr lang="en-US" sz="4800" dirty="0" err="1" smtClean="0">
                <a:solidFill>
                  <a:srgbClr val="FFFF00"/>
                </a:solidFill>
              </a:rPr>
              <a:t>bookbag</a:t>
            </a:r>
            <a:r>
              <a:rPr lang="en-US" sz="4800" dirty="0" smtClean="0">
                <a:solidFill>
                  <a:srgbClr val="FFFF00"/>
                </a:solidFill>
              </a:rPr>
              <a:t>: </a:t>
            </a:r>
            <a:r>
              <a:rPr lang="en-US" sz="6000" dirty="0" smtClean="0">
                <a:solidFill>
                  <a:srgbClr val="FFFF00"/>
                </a:solidFill>
              </a:rPr>
              <a:t>The Big Short</a:t>
            </a:r>
            <a:endParaRPr lang="en-US" sz="5400" b="1" dirty="0">
              <a:solidFill>
                <a:srgbClr val="FFFF00"/>
              </a:solidFill>
              <a:latin typeface="+mj-lt"/>
            </a:endParaRPr>
          </a:p>
        </p:txBody>
      </p:sp>
      <p:sp>
        <p:nvSpPr>
          <p:cNvPr id="3" name="Content Placeholder 2"/>
          <p:cNvSpPr>
            <a:spLocks noGrp="1"/>
          </p:cNvSpPr>
          <p:nvPr>
            <p:ph idx="1"/>
          </p:nvPr>
        </p:nvSpPr>
        <p:spPr>
          <a:xfrm>
            <a:off x="228600" y="1219200"/>
            <a:ext cx="8915400" cy="5410200"/>
          </a:xfrm>
        </p:spPr>
        <p:txBody>
          <a:bodyPr>
            <a:noAutofit/>
          </a:bodyPr>
          <a:lstStyle/>
          <a:p>
            <a:pPr marL="0" indent="0">
              <a:buNone/>
            </a:pPr>
            <a:endParaRPr lang="en-US" sz="600" b="1" dirty="0" smtClean="0">
              <a:solidFill>
                <a:schemeClr val="bg1"/>
              </a:solidFill>
            </a:endParaRPr>
          </a:p>
          <a:p>
            <a:pPr marL="0" indent="0">
              <a:buNone/>
            </a:pPr>
            <a:r>
              <a:rPr lang="en-US" sz="5000" b="1" dirty="0" err="1" smtClean="0">
                <a:solidFill>
                  <a:schemeClr val="bg1"/>
                </a:solidFill>
              </a:rPr>
              <a:t>Govn’t</a:t>
            </a:r>
            <a:r>
              <a:rPr lang="en-US" sz="5000" b="1" dirty="0" smtClean="0">
                <a:solidFill>
                  <a:schemeClr val="bg1"/>
                </a:solidFill>
              </a:rPr>
              <a:t> Controlled by Big Banks + Regulatory Agencies Controlled </a:t>
            </a:r>
            <a:r>
              <a:rPr lang="en-US" sz="5000" b="1" dirty="0" smtClean="0">
                <a:solidFill>
                  <a:schemeClr val="tx1"/>
                </a:solidFill>
              </a:rPr>
              <a:t>by Big Banks </a:t>
            </a:r>
            <a:r>
              <a:rPr lang="en-US" sz="5400" b="1" dirty="0" smtClean="0">
                <a:solidFill>
                  <a:schemeClr val="tx1"/>
                </a:solidFill>
              </a:rPr>
              <a:t>+ </a:t>
            </a:r>
            <a:r>
              <a:rPr lang="en-US" sz="5000" b="1" dirty="0" smtClean="0">
                <a:solidFill>
                  <a:schemeClr val="tx1"/>
                </a:solidFill>
              </a:rPr>
              <a:t>“Too big to fail” </a:t>
            </a:r>
            <a:r>
              <a:rPr lang="en-US" sz="5400" b="1" dirty="0" smtClean="0">
                <a:solidFill>
                  <a:schemeClr val="bg1"/>
                </a:solidFill>
              </a:rPr>
              <a:t>+ </a:t>
            </a:r>
            <a:r>
              <a:rPr lang="en-US" sz="5000" b="1" dirty="0" smtClean="0">
                <a:solidFill>
                  <a:schemeClr val="tx1"/>
                </a:solidFill>
              </a:rPr>
              <a:t>big $$$ incentives to NOT see problems</a:t>
            </a:r>
            <a:r>
              <a:rPr lang="en-US" sz="5400" b="1" dirty="0" smtClean="0">
                <a:solidFill>
                  <a:schemeClr val="bg1"/>
                </a:solidFill>
              </a:rPr>
              <a:t> = </a:t>
            </a:r>
            <a:r>
              <a:rPr lang="en-US" sz="5000" b="1" dirty="0" smtClean="0">
                <a:solidFill>
                  <a:schemeClr val="tx1"/>
                </a:solidFill>
              </a:rPr>
              <a:t>financial meltdown and massive taxpayer bailout.</a:t>
            </a:r>
            <a:endParaRPr lang="en-US" sz="5000" b="1" dirty="0" smtClean="0">
              <a:solidFill>
                <a:schemeClr val="tx1"/>
              </a:solidFill>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534400" cy="4038599"/>
          </a:xfrm>
        </p:spPr>
        <p:txBody>
          <a:bodyPr>
            <a:normAutofit/>
          </a:bodyPr>
          <a:lstStyle/>
          <a:p>
            <a:pPr>
              <a:buNone/>
            </a:pPr>
            <a:r>
              <a:rPr lang="en-US" sz="2800" dirty="0" smtClean="0"/>
              <a:t>	</a:t>
            </a:r>
          </a:p>
          <a:p>
            <a:pPr>
              <a:buNone/>
            </a:pPr>
            <a:r>
              <a:rPr lang="en-US" sz="2800" dirty="0" smtClean="0"/>
              <a:t>.</a:t>
            </a:r>
            <a:endParaRPr lang="en-US" sz="2800" dirty="0" smtClean="0">
              <a:latin typeface="+mj-lt"/>
            </a:endParaRPr>
          </a:p>
        </p:txBody>
      </p:sp>
      <p:sp>
        <p:nvSpPr>
          <p:cNvPr id="4" name="Rectangle 3"/>
          <p:cNvSpPr/>
          <p:nvPr/>
        </p:nvSpPr>
        <p:spPr>
          <a:xfrm>
            <a:off x="685800" y="4648200"/>
            <a:ext cx="7391400" cy="523220"/>
          </a:xfrm>
          <a:prstGeom prst="rect">
            <a:avLst/>
          </a:prstGeom>
        </p:spPr>
        <p:txBody>
          <a:bodyPr wrap="square">
            <a:spAutoFit/>
          </a:bodyPr>
          <a:lstStyle/>
          <a:p>
            <a:pPr algn="ctr"/>
            <a:r>
              <a:rPr lang="en-US" sz="2800" dirty="0" smtClean="0">
                <a:solidFill>
                  <a:schemeClr val="tx2"/>
                </a:solidFill>
                <a:latin typeface="+mj-lt"/>
              </a:rPr>
              <a:t> </a:t>
            </a:r>
            <a:endParaRPr lang="en-US" sz="2800" dirty="0">
              <a:solidFill>
                <a:schemeClr val="tx2"/>
              </a:solidFill>
              <a:latin typeface="+mj-lt"/>
            </a:endParaRPr>
          </a:p>
        </p:txBody>
      </p:sp>
      <p:sp>
        <p:nvSpPr>
          <p:cNvPr id="5" name="Title 1"/>
          <p:cNvSpPr txBox="1">
            <a:spLocks/>
          </p:cNvSpPr>
          <p:nvPr/>
        </p:nvSpPr>
        <p:spPr>
          <a:xfrm>
            <a:off x="762000" y="2362200"/>
            <a:ext cx="8229600" cy="1447800"/>
          </a:xfrm>
          <a:prstGeom prst="rect">
            <a:avLst/>
          </a:prstGeom>
        </p:spPr>
        <p:txBody>
          <a:bodyPr vert="horz" lIns="0" rIns="0" bIns="0" anchor="ctr" anchorCtr="0">
            <a:noAutofit/>
          </a:bodyPr>
          <a:lstStyle/>
          <a:p>
            <a:pPr lvl="0" algn="ctr">
              <a:spcBef>
                <a:spcPct val="0"/>
              </a:spcBef>
            </a:pPr>
            <a:r>
              <a:rPr lang="en-US" sz="5000" b="1" dirty="0" smtClean="0">
                <a:solidFill>
                  <a:srgbClr val="C00000"/>
                </a:solidFill>
                <a:latin typeface="+mj-lt"/>
              </a:rPr>
              <a:t>Survival in every sense will depend on awareness, understanding, preparation and resilience </a:t>
            </a:r>
            <a:r>
              <a:rPr kumimoji="0" lang="en-US" sz="5000" b="1" i="0" u="none" strike="noStrike" kern="1200" cap="none" spc="0" normalizeH="0" baseline="0" noProof="0" dirty="0" smtClean="0">
                <a:ln>
                  <a:noFill/>
                </a:ln>
                <a:solidFill>
                  <a:srgbClr val="C00000"/>
                </a:solidFill>
                <a:effectLst/>
                <a:uLnTx/>
                <a:uFillTx/>
                <a:latin typeface="+mj-lt"/>
                <a:ea typeface="+mj-ea"/>
                <a:cs typeface="+mj-cs"/>
              </a:rPr>
              <a:t>…</a:t>
            </a:r>
            <a:endParaRPr kumimoji="0" lang="en-US" sz="5000" b="1" i="0" u="none" strike="noStrike" kern="1200" cap="none" spc="0" normalizeH="0" baseline="0" noProof="0" dirty="0">
              <a:ln>
                <a:noFill/>
              </a:ln>
              <a:solidFill>
                <a:srgbClr val="C00000"/>
              </a:solidFill>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4B251364-8733-4BDA-8B3E-F93678BB720C}" type="slidenum">
              <a:rPr lang="en-US" smtClean="0"/>
              <a:pPr/>
              <a:t>15</a:t>
            </a:fld>
            <a:endParaRPr lang="en-US" dirty="0"/>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96112"/>
          </a:xfrm>
        </p:spPr>
        <p:txBody>
          <a:bodyPr>
            <a:normAutofit/>
          </a:bodyPr>
          <a:lstStyle/>
          <a:p>
            <a:pPr lvl="0"/>
            <a:r>
              <a:rPr lang="en-US" sz="4800" dirty="0" smtClean="0"/>
              <a:t>Survival Simulation</a:t>
            </a:r>
            <a:endParaRPr lang="en-US" sz="4800" b="1" kern="1200" dirty="0" smtClean="0">
              <a:latin typeface="+mj-lt"/>
              <a:ea typeface="+mj-ea"/>
              <a:cs typeface="+mj-cs"/>
            </a:endParaRPr>
          </a:p>
        </p:txBody>
      </p:sp>
      <p:sp>
        <p:nvSpPr>
          <p:cNvPr id="3" name="Content Placeholder 2"/>
          <p:cNvSpPr>
            <a:spLocks noGrp="1"/>
          </p:cNvSpPr>
          <p:nvPr>
            <p:ph idx="1"/>
          </p:nvPr>
        </p:nvSpPr>
        <p:spPr>
          <a:xfrm>
            <a:off x="304800" y="1219200"/>
            <a:ext cx="8610600" cy="5257800"/>
          </a:xfrm>
        </p:spPr>
        <p:txBody>
          <a:bodyPr>
            <a:normAutofit lnSpcReduction="10000"/>
          </a:bodyPr>
          <a:lstStyle/>
          <a:p>
            <a:pPr lvl="0">
              <a:buNone/>
            </a:pPr>
            <a:r>
              <a:rPr lang="en-US" sz="4400" b="1" dirty="0" smtClean="0">
                <a:latin typeface="+mj-lt"/>
              </a:rPr>
              <a:t>	The Survival Game: Lost at Sea</a:t>
            </a:r>
            <a:endParaRPr lang="en-US" sz="4400" b="1" dirty="0">
              <a:latin typeface="+mj-lt"/>
            </a:endParaRPr>
          </a:p>
          <a:p>
            <a:pPr lvl="0"/>
            <a:r>
              <a:rPr lang="en-US" sz="4400" dirty="0" smtClean="0"/>
              <a:t>  </a:t>
            </a:r>
            <a:r>
              <a:rPr lang="en-US" sz="4400" dirty="0" smtClean="0">
                <a:solidFill>
                  <a:schemeClr val="tx2"/>
                </a:solidFill>
              </a:rPr>
              <a:t>Individual Performance: How to Think in a Crisis. What’s critical?</a:t>
            </a:r>
          </a:p>
          <a:p>
            <a:pPr lvl="0"/>
            <a:r>
              <a:rPr lang="en-US" sz="4400" dirty="0" smtClean="0">
                <a:solidFill>
                  <a:schemeClr val="tx2"/>
                </a:solidFill>
              </a:rPr>
              <a:t>  Group Performance: How to do use all the group knowledge to come up with a better decisions than any one individual could make? </a:t>
            </a:r>
            <a:endParaRPr lang="en-US" sz="4400" dirty="0" smtClean="0">
              <a:solidFill>
                <a:schemeClr val="tx2"/>
              </a:solidFill>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16</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96112"/>
          </a:xfrm>
        </p:spPr>
        <p:txBody>
          <a:bodyPr>
            <a:noAutofit/>
          </a:bodyPr>
          <a:lstStyle/>
          <a:p>
            <a:pPr lvl="0"/>
            <a:r>
              <a:rPr lang="en-US" sz="6000" dirty="0" err="1" smtClean="0"/>
              <a:t>Crear</a:t>
            </a:r>
            <a:r>
              <a:rPr lang="en-US" sz="6000" dirty="0" smtClean="0"/>
              <a:t> Vale La Pena</a:t>
            </a:r>
            <a:endParaRPr lang="en-US" sz="6000" b="1" kern="1200" dirty="0" smtClean="0">
              <a:latin typeface="+mj-lt"/>
              <a:ea typeface="+mj-ea"/>
              <a:cs typeface="+mj-cs"/>
            </a:endParaRPr>
          </a:p>
        </p:txBody>
      </p:sp>
      <p:sp>
        <p:nvSpPr>
          <p:cNvPr id="3" name="Content Placeholder 2"/>
          <p:cNvSpPr>
            <a:spLocks noGrp="1"/>
          </p:cNvSpPr>
          <p:nvPr>
            <p:ph idx="1"/>
          </p:nvPr>
        </p:nvSpPr>
        <p:spPr>
          <a:xfrm>
            <a:off x="304800" y="1676400"/>
            <a:ext cx="8534400" cy="4800600"/>
          </a:xfrm>
        </p:spPr>
        <p:txBody>
          <a:bodyPr>
            <a:normAutofit/>
          </a:bodyPr>
          <a:lstStyle/>
          <a:p>
            <a:pPr marL="465138" lvl="0" indent="-465138">
              <a:buNone/>
            </a:pPr>
            <a:r>
              <a:rPr lang="en-US" sz="4800" b="1" dirty="0" smtClean="0">
                <a:solidFill>
                  <a:schemeClr val="tx2"/>
                </a:solidFill>
              </a:rPr>
              <a:t>A severe crisis. Macro + micro</a:t>
            </a:r>
          </a:p>
          <a:p>
            <a:pPr marL="465138" lvl="0" indent="-465138">
              <a:buNone/>
            </a:pPr>
            <a:r>
              <a:rPr lang="en-US" sz="4800" b="1" dirty="0" smtClean="0">
                <a:solidFill>
                  <a:schemeClr val="tx2"/>
                </a:solidFill>
              </a:rPr>
              <a:t>How can it pull through?</a:t>
            </a:r>
          </a:p>
          <a:p>
            <a:pPr marL="465138" indent="-465138">
              <a:buNone/>
            </a:pPr>
            <a:r>
              <a:rPr lang="en-US" sz="4800" b="1" dirty="0" smtClean="0">
                <a:solidFill>
                  <a:schemeClr val="tx2"/>
                </a:solidFill>
              </a:rPr>
              <a:t>What does the org have going for it?</a:t>
            </a:r>
          </a:p>
          <a:p>
            <a:pPr lvl="0">
              <a:buNone/>
            </a:pPr>
            <a:endParaRPr lang="en-US" sz="4800" b="1" dirty="0" smtClean="0">
              <a:solidFill>
                <a:schemeClr val="tx2"/>
              </a:solidFill>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17</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j-lt"/>
              </a:rPr>
              <a:t>Traditional Crisis</a:t>
            </a:r>
            <a:r>
              <a:rPr lang="en-US" b="1" baseline="0" dirty="0" smtClean="0">
                <a:latin typeface="+mj-lt"/>
              </a:rPr>
              <a:t> Management</a:t>
            </a:r>
            <a:endParaRPr lang="en-US" b="1" dirty="0">
              <a:latin typeface="+mj-lt"/>
            </a:endParaRPr>
          </a:p>
        </p:txBody>
      </p:sp>
      <p:sp>
        <p:nvSpPr>
          <p:cNvPr id="3" name="Content Placeholder 2"/>
          <p:cNvSpPr>
            <a:spLocks noGrp="1"/>
          </p:cNvSpPr>
          <p:nvPr>
            <p:ph idx="1"/>
          </p:nvPr>
        </p:nvSpPr>
        <p:spPr>
          <a:xfrm>
            <a:off x="533400" y="1828800"/>
            <a:ext cx="8229600" cy="4191000"/>
          </a:xfrm>
        </p:spPr>
        <p:txBody>
          <a:bodyPr>
            <a:normAutofit/>
          </a:bodyPr>
          <a:lstStyle/>
          <a:p>
            <a:pPr marL="742950" indent="-742950">
              <a:buFont typeface="+mj-lt"/>
              <a:buAutoNum type="arabicPeriod"/>
            </a:pPr>
            <a:r>
              <a:rPr lang="en-US" sz="4400" b="1" i="0" dirty="0" smtClean="0">
                <a:latin typeface="+mj-lt"/>
              </a:rPr>
              <a:t>Anticipate problem </a:t>
            </a:r>
          </a:p>
          <a:p>
            <a:pPr marL="742950" indent="-742950">
              <a:buFont typeface="+mj-lt"/>
              <a:buAutoNum type="arabicPeriod"/>
            </a:pPr>
            <a:r>
              <a:rPr lang="en-US" sz="4400" b="1" dirty="0" smtClean="0">
                <a:latin typeface="+mj-lt"/>
              </a:rPr>
              <a:t>D</a:t>
            </a:r>
            <a:r>
              <a:rPr lang="en-US" sz="4400" b="1" i="0" dirty="0" smtClean="0">
                <a:latin typeface="+mj-lt"/>
              </a:rPr>
              <a:t>evelop a Plan </a:t>
            </a:r>
          </a:p>
          <a:p>
            <a:pPr marL="742950" indent="-742950">
              <a:buFont typeface="+mj-lt"/>
              <a:buAutoNum type="arabicPeriod"/>
            </a:pPr>
            <a:r>
              <a:rPr lang="en-US" sz="4400" b="1" dirty="0" smtClean="0">
                <a:latin typeface="+mj-lt"/>
              </a:rPr>
              <a:t>Scenario Testing</a:t>
            </a:r>
          </a:p>
          <a:p>
            <a:pPr marL="742950" indent="-742950">
              <a:buNone/>
            </a:pPr>
            <a:endParaRPr lang="en-US" sz="4400" b="0" i="0" dirty="0" smtClean="0">
              <a:latin typeface="+mj-lt"/>
            </a:endParaRPr>
          </a:p>
          <a:p>
            <a:pPr marL="742950" indent="-742950" algn="r">
              <a:buNone/>
            </a:pPr>
            <a:r>
              <a:rPr lang="en-US" sz="4400" dirty="0" smtClean="0">
                <a:solidFill>
                  <a:schemeClr val="tx2"/>
                </a:solidFill>
                <a:latin typeface="+mj-lt"/>
              </a:rPr>
              <a:t>Next: Types of Crises</a:t>
            </a:r>
            <a:endParaRPr lang="en-US" sz="4400" i="0" dirty="0" smtClean="0">
              <a:solidFill>
                <a:schemeClr val="tx2"/>
              </a:solidFill>
              <a:latin typeface="+mj-lt"/>
            </a:endParaRPr>
          </a:p>
          <a:p>
            <a:pPr marL="514350" indent="-514350">
              <a:buFont typeface="+mj-lt"/>
              <a:buAutoNum type="arabicPeriod"/>
            </a:pPr>
            <a:endParaRPr lang="en-US" sz="3200" dirty="0">
              <a:solidFill>
                <a:schemeClr val="tx2"/>
              </a:solidFill>
              <a:latin typeface="+mj-lt"/>
            </a:endParaRPr>
          </a:p>
        </p:txBody>
      </p:sp>
      <p:sp>
        <p:nvSpPr>
          <p:cNvPr id="5" name="Slide Number Placeholder 4"/>
          <p:cNvSpPr>
            <a:spLocks noGrp="1"/>
          </p:cNvSpPr>
          <p:nvPr>
            <p:ph type="sldNum" sz="quarter" idx="12"/>
          </p:nvPr>
        </p:nvSpPr>
        <p:spPr>
          <a:xfrm>
            <a:off x="7924800" y="6356350"/>
            <a:ext cx="838200" cy="365125"/>
          </a:xfrm>
        </p:spPr>
        <p:txBody>
          <a:bodyPr/>
          <a:lstStyle/>
          <a:p>
            <a:fld id="{4B251364-8733-4BDA-8B3E-F93678BB720C}" type="slidenum">
              <a:rPr lang="en-US" b="1" smtClean="0"/>
              <a:pPr/>
              <a:t>18</a:t>
            </a:fld>
            <a:endParaRPr lang="en-US" b="1" dirty="0"/>
          </a:p>
        </p:txBody>
      </p:sp>
      <p:sp>
        <p:nvSpPr>
          <p:cNvPr id="6" name="Footer Placeholder 5"/>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a:bodyPr>
          <a:lstStyle/>
          <a:p>
            <a:pPr algn="ctr"/>
            <a:r>
              <a:rPr lang="en-US" sz="4800" b="1" dirty="0" smtClean="0">
                <a:latin typeface="+mj-lt"/>
              </a:rPr>
              <a:t>Types of Organizational Crises</a:t>
            </a:r>
            <a:endParaRPr lang="en-US" sz="4800" b="1" dirty="0">
              <a:latin typeface="+mj-lt"/>
            </a:endParaRPr>
          </a:p>
        </p:txBody>
      </p:sp>
      <p:sp>
        <p:nvSpPr>
          <p:cNvPr id="3" name="Content Placeholder 2"/>
          <p:cNvSpPr>
            <a:spLocks noGrp="1"/>
          </p:cNvSpPr>
          <p:nvPr>
            <p:ph idx="1"/>
          </p:nvPr>
        </p:nvSpPr>
        <p:spPr>
          <a:xfrm>
            <a:off x="457200" y="1143000"/>
            <a:ext cx="3962400" cy="4983163"/>
          </a:xfrm>
        </p:spPr>
        <p:txBody>
          <a:bodyPr>
            <a:normAutofit/>
          </a:bodyPr>
          <a:lstStyle/>
          <a:p>
            <a:r>
              <a:rPr lang="en-US" sz="3200" dirty="0" smtClean="0">
                <a:latin typeface="+mj-lt"/>
              </a:rPr>
              <a:t>Criminal Attacks </a:t>
            </a:r>
          </a:p>
          <a:p>
            <a:r>
              <a:rPr lang="en-US" sz="3200" dirty="0" smtClean="0">
                <a:latin typeface="+mj-lt"/>
              </a:rPr>
              <a:t>Economic Attacks </a:t>
            </a:r>
          </a:p>
          <a:p>
            <a:r>
              <a:rPr lang="en-US" sz="3200" dirty="0" smtClean="0">
                <a:latin typeface="+mj-lt"/>
              </a:rPr>
              <a:t>Loss of Proprietary Information</a:t>
            </a:r>
          </a:p>
          <a:p>
            <a:r>
              <a:rPr lang="en-US" sz="3200" dirty="0" smtClean="0">
                <a:latin typeface="+mj-lt"/>
              </a:rPr>
              <a:t>Industrial Disasters</a:t>
            </a:r>
          </a:p>
          <a:p>
            <a:r>
              <a:rPr lang="en-US" sz="3200" dirty="0" smtClean="0">
                <a:latin typeface="+mj-lt"/>
              </a:rPr>
              <a:t>Natural Disasters</a:t>
            </a:r>
          </a:p>
          <a:p>
            <a:r>
              <a:rPr lang="en-US" sz="3200" dirty="0" smtClean="0">
                <a:latin typeface="+mj-lt"/>
              </a:rPr>
              <a:t>Breaks in Equipment &amp; Plants</a:t>
            </a:r>
          </a:p>
        </p:txBody>
      </p:sp>
      <p:sp>
        <p:nvSpPr>
          <p:cNvPr id="4" name="Content Placeholder 2"/>
          <p:cNvSpPr txBox="1">
            <a:spLocks/>
          </p:cNvSpPr>
          <p:nvPr/>
        </p:nvSpPr>
        <p:spPr>
          <a:xfrm>
            <a:off x="4572000" y="1219201"/>
            <a:ext cx="4572000" cy="426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j-lt"/>
                <a:ea typeface="+mn-ea"/>
                <a:cs typeface="+mn-cs"/>
              </a:rPr>
              <a:t>Legal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j-lt"/>
                <a:ea typeface="+mn-ea"/>
                <a:cs typeface="+mn-cs"/>
              </a:rPr>
              <a:t>Reputational/</a:t>
            </a:r>
            <a:r>
              <a:rPr kumimoji="0" lang="en-US" sz="3200" b="0" i="0" u="none" strike="noStrike" kern="1200" cap="none" spc="0" normalizeH="0" noProof="0" dirty="0" smtClean="0">
                <a:ln>
                  <a:noFill/>
                </a:ln>
                <a:solidFill>
                  <a:schemeClr val="accent1"/>
                </a:solidFill>
                <a:effectLst/>
                <a:uLnTx/>
                <a:uFillTx/>
                <a:latin typeface="+mj-lt"/>
                <a:ea typeface="+mn-ea"/>
                <a:cs typeface="+mn-cs"/>
              </a:rPr>
              <a:t> </a:t>
            </a:r>
            <a:r>
              <a:rPr kumimoji="0" lang="en-US" sz="3200" b="0" i="0" u="none" strike="noStrike" kern="1200" cap="none" spc="0" normalizeH="0" baseline="0" noProof="0" dirty="0" smtClean="0">
                <a:ln>
                  <a:noFill/>
                </a:ln>
                <a:solidFill>
                  <a:schemeClr val="accent1"/>
                </a:solidFill>
                <a:effectLst/>
                <a:uLnTx/>
                <a:uFillTx/>
                <a:latin typeface="+mj-lt"/>
                <a:ea typeface="+mn-ea"/>
                <a:cs typeface="+mn-cs"/>
              </a:rPr>
              <a:t>Perceptual</a:t>
            </a:r>
            <a:r>
              <a:rPr kumimoji="0" lang="en-US" sz="3200" b="0" i="0" u="none" strike="noStrike" kern="1200" cap="none" spc="0" normalizeH="0" noProof="0" dirty="0" smtClean="0">
                <a:ln>
                  <a:noFill/>
                </a:ln>
                <a:solidFill>
                  <a:schemeClr val="accent1"/>
                </a:solidFill>
                <a:effectLst/>
                <a:uLnTx/>
                <a:uFillTx/>
                <a:latin typeface="+mj-lt"/>
                <a:ea typeface="+mn-ea"/>
                <a:cs typeface="+mn-cs"/>
              </a:rPr>
              <a:t> </a:t>
            </a:r>
            <a:endParaRPr kumimoji="0" lang="en-US" sz="3200" b="0" i="0" u="none" strike="noStrike" kern="1200" cap="none" spc="0" normalizeH="0" baseline="0" noProof="0" dirty="0" smtClean="0">
              <a:ln>
                <a:noFill/>
              </a:ln>
              <a:solidFill>
                <a:schemeClr val="accent1"/>
              </a:solidFill>
              <a:effectLst/>
              <a:uLnTx/>
              <a:uFillTx/>
              <a:latin typeface="+mj-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j-lt"/>
                <a:ea typeface="+mn-ea"/>
                <a:cs typeface="+mn-cs"/>
              </a:rPr>
              <a:t>Human Resources/ Occupational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j-lt"/>
                <a:ea typeface="+mn-ea"/>
                <a:cs typeface="+mn-cs"/>
              </a:rPr>
              <a:t>Health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j-lt"/>
                <a:ea typeface="+mn-ea"/>
                <a:cs typeface="+mn-cs"/>
              </a:rPr>
              <a:t>Regulatory</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a:xfrm>
            <a:off x="3733800" y="5334000"/>
            <a:ext cx="5410200" cy="904863"/>
          </a:xfrm>
          <a:prstGeom prst="rect">
            <a:avLst/>
          </a:prstGeom>
        </p:spPr>
        <p:txBody>
          <a:bodyPr wrap="square">
            <a:spAutoFit/>
          </a:bodyPr>
          <a:lstStyle/>
          <a:p>
            <a:pPr marL="342900" lvl="0" indent="-342900">
              <a:spcBef>
                <a:spcPct val="20000"/>
              </a:spcBef>
              <a:defRPr/>
            </a:pPr>
            <a:r>
              <a:rPr lang="en-US" sz="2400" b="1" dirty="0" smtClean="0">
                <a:solidFill>
                  <a:srgbClr val="FF0000"/>
                </a:solidFill>
                <a:latin typeface="+mj-lt"/>
              </a:rPr>
              <a:t>Which crises might affect your groups?</a:t>
            </a:r>
          </a:p>
          <a:p>
            <a:pPr marL="342900" lvl="0" indent="-342900">
              <a:spcBef>
                <a:spcPct val="20000"/>
              </a:spcBef>
              <a:defRPr/>
            </a:pPr>
            <a:r>
              <a:rPr lang="en-US" sz="2400" b="1" dirty="0" smtClean="0">
                <a:solidFill>
                  <a:srgbClr val="FF0000"/>
                </a:solidFill>
                <a:latin typeface="+mj-lt"/>
              </a:rPr>
              <a:t>How would they play out? </a:t>
            </a:r>
            <a:endParaRPr lang="en-US" sz="2400" b="1" dirty="0">
              <a:solidFill>
                <a:srgbClr val="FF0000"/>
              </a:solidFill>
              <a:latin typeface="+mj-lt"/>
            </a:endParaRPr>
          </a:p>
        </p:txBody>
      </p:sp>
      <p:sp>
        <p:nvSpPr>
          <p:cNvPr id="8" name="Slide Number Placeholder 7"/>
          <p:cNvSpPr>
            <a:spLocks noGrp="1"/>
          </p:cNvSpPr>
          <p:nvPr>
            <p:ph type="sldNum" sz="quarter" idx="12"/>
          </p:nvPr>
        </p:nvSpPr>
        <p:spPr/>
        <p:txBody>
          <a:bodyPr/>
          <a:lstStyle/>
          <a:p>
            <a:fld id="{4B251364-8733-4BDA-8B3E-F93678BB720C}" type="slidenum">
              <a:rPr lang="en-US" smtClean="0"/>
              <a:pPr/>
              <a:t>19</a:t>
            </a:fld>
            <a:endParaRPr lang="en-US" dirty="0"/>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762000"/>
          </a:xfrm>
        </p:spPr>
        <p:txBody>
          <a:bodyPr>
            <a:noAutofit/>
          </a:bodyPr>
          <a:lstStyle/>
          <a:p>
            <a:pPr algn="l"/>
            <a:r>
              <a:rPr lang="en-US" dirty="0" smtClean="0"/>
              <a:t>Objectives</a:t>
            </a:r>
            <a:endParaRPr lang="en-US" b="1" dirty="0">
              <a:latin typeface="+mj-lt"/>
            </a:endParaRPr>
          </a:p>
        </p:txBody>
      </p:sp>
      <p:sp>
        <p:nvSpPr>
          <p:cNvPr id="3" name="Content Placeholder 2"/>
          <p:cNvSpPr>
            <a:spLocks noGrp="1"/>
          </p:cNvSpPr>
          <p:nvPr>
            <p:ph idx="1"/>
          </p:nvPr>
        </p:nvSpPr>
        <p:spPr>
          <a:xfrm>
            <a:off x="457200" y="990600"/>
            <a:ext cx="8229600" cy="2133600"/>
          </a:xfrm>
        </p:spPr>
        <p:txBody>
          <a:bodyPr>
            <a:noAutofit/>
          </a:bodyPr>
          <a:lstStyle/>
          <a:p>
            <a:pPr marL="396875" indent="-396875">
              <a:buNone/>
            </a:pPr>
            <a:r>
              <a:rPr lang="en-US" sz="4000" b="1" dirty="0" smtClean="0"/>
              <a:t>-</a:t>
            </a:r>
            <a:r>
              <a:rPr lang="en-US" sz="4000" dirty="0" smtClean="0"/>
              <a:t> Awareness </a:t>
            </a:r>
            <a:r>
              <a:rPr lang="en-US" sz="4000" dirty="0" smtClean="0"/>
              <a:t>of potential crises</a:t>
            </a:r>
          </a:p>
          <a:p>
            <a:pPr marL="396875" indent="-396875">
              <a:buNone/>
            </a:pPr>
            <a:r>
              <a:rPr lang="en-US" sz="4000" b="1" dirty="0" smtClean="0"/>
              <a:t>- </a:t>
            </a:r>
            <a:r>
              <a:rPr lang="en-US" sz="4000" dirty="0" smtClean="0">
                <a:latin typeface="+mj-lt"/>
              </a:rPr>
              <a:t>Understanding </a:t>
            </a:r>
            <a:r>
              <a:rPr lang="en-US" sz="4000" dirty="0" smtClean="0">
                <a:latin typeface="+mj-lt"/>
              </a:rPr>
              <a:t>of crisis &amp; response</a:t>
            </a:r>
          </a:p>
          <a:p>
            <a:pPr marL="396875" indent="-396875">
              <a:buNone/>
              <a:tabLst>
                <a:tab pos="8113713" algn="r"/>
              </a:tabLst>
            </a:pPr>
            <a:r>
              <a:rPr lang="en-US" sz="4000" b="1" dirty="0" smtClean="0"/>
              <a:t>- </a:t>
            </a:r>
            <a:r>
              <a:rPr lang="en-US" sz="4000" dirty="0" smtClean="0"/>
              <a:t>Develop </a:t>
            </a:r>
            <a:r>
              <a:rPr lang="en-US" sz="4000" dirty="0" smtClean="0"/>
              <a:t>expertise</a:t>
            </a:r>
            <a:r>
              <a:rPr lang="en-US" sz="4000" dirty="0" smtClean="0"/>
              <a:t>	 </a:t>
            </a:r>
            <a:r>
              <a:rPr lang="en-US" sz="4000" b="1" dirty="0" smtClean="0"/>
              <a:t>- </a:t>
            </a:r>
            <a:r>
              <a:rPr lang="en-US" sz="4000" dirty="0" smtClean="0">
                <a:latin typeface="+mj-lt"/>
              </a:rPr>
              <a:t>Apply </a:t>
            </a:r>
            <a:r>
              <a:rPr lang="en-US" sz="4000" dirty="0" smtClean="0">
                <a:latin typeface="+mj-lt"/>
              </a:rPr>
              <a:t>knowledge</a:t>
            </a:r>
          </a:p>
          <a:p>
            <a:pPr marL="396875" indent="-396875">
              <a:buNone/>
              <a:tabLst>
                <a:tab pos="8113713" algn="r"/>
              </a:tabLst>
            </a:pPr>
            <a:r>
              <a:rPr lang="en-US" sz="4000" b="1" dirty="0" smtClean="0"/>
              <a:t>- </a:t>
            </a:r>
            <a:r>
              <a:rPr lang="en-US" sz="4000" dirty="0" smtClean="0"/>
              <a:t>Think </a:t>
            </a:r>
            <a:r>
              <a:rPr lang="en-US" sz="4000" dirty="0" smtClean="0"/>
              <a:t>Critically</a:t>
            </a:r>
            <a:r>
              <a:rPr lang="en-US" sz="4000" dirty="0" smtClean="0"/>
              <a:t>	 </a:t>
            </a:r>
            <a:r>
              <a:rPr lang="en-US" sz="4000" b="1" dirty="0" smtClean="0"/>
              <a:t>- </a:t>
            </a:r>
            <a:r>
              <a:rPr lang="en-US" sz="4000" dirty="0" smtClean="0"/>
              <a:t>Learn </a:t>
            </a:r>
            <a:r>
              <a:rPr lang="en-US" sz="4000" dirty="0" smtClean="0"/>
              <a:t>how to learn</a:t>
            </a:r>
            <a:endParaRPr lang="en-US" sz="4000" dirty="0" smtClean="0">
              <a:latin typeface="+mj-lt"/>
            </a:endParaRPr>
          </a:p>
        </p:txBody>
      </p:sp>
      <p:sp>
        <p:nvSpPr>
          <p:cNvPr id="7" name="Rectangle 6"/>
          <p:cNvSpPr/>
          <p:nvPr/>
        </p:nvSpPr>
        <p:spPr>
          <a:xfrm>
            <a:off x="533400" y="4572000"/>
            <a:ext cx="8382000" cy="1323439"/>
          </a:xfrm>
          <a:prstGeom prst="rect">
            <a:avLst/>
          </a:prstGeom>
          <a:noFill/>
          <a:ln w="0">
            <a:noFill/>
          </a:ln>
        </p:spPr>
        <p:txBody>
          <a:bodyPr wrap="square">
            <a:spAutoFit/>
          </a:bodyPr>
          <a:lstStyle/>
          <a:p>
            <a:pPr marL="290513" indent="-290513">
              <a:tabLst>
                <a:tab pos="8066088" algn="r"/>
              </a:tabLst>
            </a:pPr>
            <a:r>
              <a:rPr lang="en-US" sz="4000" dirty="0" smtClean="0">
                <a:solidFill>
                  <a:srgbClr val="0070C0"/>
                </a:solidFill>
              </a:rPr>
              <a:t>		</a:t>
            </a:r>
            <a:r>
              <a:rPr lang="en-US" sz="4000" b="1" dirty="0" smtClean="0">
                <a:solidFill>
                  <a:srgbClr val="0070C0"/>
                </a:solidFill>
              </a:rPr>
              <a:t> - </a:t>
            </a:r>
            <a:r>
              <a:rPr lang="en-US" sz="4000" dirty="0" smtClean="0">
                <a:solidFill>
                  <a:srgbClr val="0070C0"/>
                </a:solidFill>
                <a:latin typeface="+mj-lt"/>
              </a:rPr>
              <a:t>Class Participation</a:t>
            </a:r>
            <a:endParaRPr lang="en-US" sz="4000" dirty="0" smtClean="0">
              <a:solidFill>
                <a:srgbClr val="0070C0"/>
              </a:solidFill>
              <a:latin typeface="+mj-lt"/>
            </a:endParaRPr>
          </a:p>
          <a:p>
            <a:pPr marL="290513" indent="-290513">
              <a:tabLst>
                <a:tab pos="8066088" algn="r"/>
              </a:tabLst>
            </a:pPr>
            <a:r>
              <a:rPr lang="en-US" sz="4000" b="1" dirty="0" smtClean="0">
                <a:solidFill>
                  <a:srgbClr val="0070C0"/>
                </a:solidFill>
              </a:rPr>
              <a:t>- </a:t>
            </a:r>
            <a:r>
              <a:rPr lang="en-US" sz="4000" dirty="0" smtClean="0">
                <a:solidFill>
                  <a:srgbClr val="0070C0"/>
                </a:solidFill>
                <a:latin typeface="+mj-lt"/>
              </a:rPr>
              <a:t>Course Project 	</a:t>
            </a:r>
            <a:r>
              <a:rPr lang="en-US" sz="4000" b="1" dirty="0" smtClean="0">
                <a:solidFill>
                  <a:srgbClr val="0070C0"/>
                </a:solidFill>
              </a:rPr>
              <a:t> - </a:t>
            </a:r>
            <a:r>
              <a:rPr lang="en-US" sz="4000" dirty="0" smtClean="0">
                <a:solidFill>
                  <a:srgbClr val="0070C0"/>
                </a:solidFill>
              </a:rPr>
              <a:t>Topic </a:t>
            </a:r>
            <a:r>
              <a:rPr lang="en-US" sz="4000" dirty="0" smtClean="0">
                <a:solidFill>
                  <a:srgbClr val="0070C0"/>
                </a:solidFill>
              </a:rPr>
              <a:t>Development</a:t>
            </a:r>
            <a:endParaRPr lang="en-US" sz="4000" dirty="0" smtClean="0">
              <a:solidFill>
                <a:srgbClr val="0070C0"/>
              </a:solidFill>
              <a:latin typeface="+mj-lt"/>
            </a:endParaRPr>
          </a:p>
        </p:txBody>
      </p:sp>
      <p:sp>
        <p:nvSpPr>
          <p:cNvPr id="8" name="Slide Number Placeholder 7"/>
          <p:cNvSpPr>
            <a:spLocks noGrp="1"/>
          </p:cNvSpPr>
          <p:nvPr>
            <p:ph type="sldNum" sz="quarter" idx="12"/>
          </p:nvPr>
        </p:nvSpPr>
        <p:spPr/>
        <p:txBody>
          <a:bodyPr/>
          <a:lstStyle/>
          <a:p>
            <a:fld id="{4B251364-8733-4BDA-8B3E-F93678BB720C}" type="slidenum">
              <a:rPr lang="en-US" smtClean="0"/>
              <a:pPr/>
              <a:t>2</a:t>
            </a:fld>
            <a:endParaRPr lang="en-US" dirty="0"/>
          </a:p>
        </p:txBody>
      </p:sp>
      <p:sp>
        <p:nvSpPr>
          <p:cNvPr id="12" name="Rectangle 11"/>
          <p:cNvSpPr/>
          <p:nvPr/>
        </p:nvSpPr>
        <p:spPr>
          <a:xfrm>
            <a:off x="304800" y="4114800"/>
            <a:ext cx="8305800" cy="861774"/>
          </a:xfrm>
          <a:prstGeom prst="rect">
            <a:avLst/>
          </a:prstGeom>
          <a:noFill/>
          <a:ln w="0">
            <a:noFill/>
          </a:ln>
        </p:spPr>
        <p:txBody>
          <a:bodyPr wrap="square">
            <a:spAutoFit/>
          </a:bodyPr>
          <a:lstStyle/>
          <a:p>
            <a:pPr marL="290513" indent="-290513">
              <a:tabLst>
                <a:tab pos="7597775" algn="r"/>
              </a:tabLst>
            </a:pPr>
            <a:r>
              <a:rPr lang="en-US" sz="5000" b="1" dirty="0" smtClean="0">
                <a:solidFill>
                  <a:srgbClr val="C00000"/>
                </a:solidFill>
              </a:rPr>
              <a:t>Assignments</a:t>
            </a:r>
            <a:r>
              <a:rPr lang="en-US" sz="4800" dirty="0" smtClean="0"/>
              <a:t>	</a:t>
            </a:r>
            <a:endParaRPr lang="en-US" sz="4800" dirty="0" smtClean="0">
              <a:solidFill>
                <a:srgbClr val="C00000"/>
              </a:solidFill>
              <a:latin typeface="+mj-lt"/>
            </a:endParaRPr>
          </a:p>
        </p:txBody>
      </p:sp>
      <p:sp>
        <p:nvSpPr>
          <p:cNvPr id="13" name="Footer Placeholder 12"/>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Phases of Crisis Management</a:t>
            </a:r>
            <a:endParaRPr lang="en-US" dirty="0">
              <a:latin typeface="+mj-lt"/>
            </a:endParaRPr>
          </a:p>
        </p:txBody>
      </p:sp>
      <p:sp>
        <p:nvSpPr>
          <p:cNvPr id="3" name="Content Placeholder 2"/>
          <p:cNvSpPr>
            <a:spLocks noGrp="1"/>
          </p:cNvSpPr>
          <p:nvPr>
            <p:ph idx="1"/>
          </p:nvPr>
        </p:nvSpPr>
        <p:spPr>
          <a:xfrm>
            <a:off x="1143000" y="1935480"/>
            <a:ext cx="7543800" cy="4389120"/>
          </a:xfrm>
        </p:spPr>
        <p:txBody>
          <a:bodyPr>
            <a:normAutofit/>
          </a:bodyPr>
          <a:lstStyle/>
          <a:p>
            <a:pPr marL="457200" indent="-457200"/>
            <a:r>
              <a:rPr lang="en-US" sz="4000" dirty="0" smtClean="0">
                <a:latin typeface="+mj-lt"/>
              </a:rPr>
              <a:t>Signal Detection</a:t>
            </a:r>
          </a:p>
          <a:p>
            <a:pPr marL="457200" indent="-457200"/>
            <a:r>
              <a:rPr lang="en-US" sz="4000" dirty="0" smtClean="0">
                <a:latin typeface="+mj-lt"/>
              </a:rPr>
              <a:t>Probing</a:t>
            </a:r>
          </a:p>
          <a:p>
            <a:pPr marL="457200" indent="-457200"/>
            <a:r>
              <a:rPr lang="en-US" sz="4000" dirty="0" smtClean="0">
                <a:latin typeface="+mj-lt"/>
              </a:rPr>
              <a:t>Damage Containment</a:t>
            </a:r>
          </a:p>
          <a:p>
            <a:pPr marL="457200" indent="-457200"/>
            <a:r>
              <a:rPr lang="en-US" sz="4000" dirty="0" smtClean="0">
                <a:latin typeface="+mj-lt"/>
              </a:rPr>
              <a:t>Business Recovery</a:t>
            </a:r>
          </a:p>
          <a:p>
            <a:pPr marL="457200" indent="-457200"/>
            <a:r>
              <a:rPr lang="en-US" sz="4000" dirty="0" smtClean="0">
                <a:latin typeface="+mj-lt"/>
              </a:rPr>
              <a:t>Debriefing</a:t>
            </a:r>
            <a:endParaRPr lang="en-US" sz="4000" dirty="0">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20</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kern="1200" dirty="0" smtClean="0">
                <a:latin typeface="+mj-lt"/>
                <a:ea typeface="+mj-ea"/>
                <a:cs typeface="+mj-cs"/>
              </a:rPr>
              <a:t>Management Options in Preparing for Change and Crises</a:t>
            </a:r>
            <a:endParaRPr lang="en-US" sz="4800" dirty="0">
              <a:latin typeface="+mj-lt"/>
            </a:endParaRPr>
          </a:p>
        </p:txBody>
      </p:sp>
      <p:sp>
        <p:nvSpPr>
          <p:cNvPr id="3" name="Content Placeholder 2"/>
          <p:cNvSpPr>
            <a:spLocks noGrp="1"/>
          </p:cNvSpPr>
          <p:nvPr>
            <p:ph idx="1"/>
          </p:nvPr>
        </p:nvSpPr>
        <p:spPr>
          <a:xfrm>
            <a:off x="381000" y="1981200"/>
            <a:ext cx="8305800" cy="4419600"/>
          </a:xfrm>
        </p:spPr>
        <p:txBody>
          <a:bodyPr>
            <a:normAutofit lnSpcReduction="10000"/>
          </a:bodyPr>
          <a:lstStyle/>
          <a:p>
            <a:pPr>
              <a:buNone/>
            </a:pPr>
            <a:r>
              <a:rPr lang="en-US" sz="3800" b="1" i="0" dirty="0" smtClean="0">
                <a:solidFill>
                  <a:schemeClr val="tx2">
                    <a:lumMod val="75000"/>
                  </a:schemeClr>
                </a:solidFill>
                <a:latin typeface="+mj-lt"/>
              </a:rPr>
              <a:t>Contingency thinking</a:t>
            </a:r>
            <a:r>
              <a:rPr lang="en-US" sz="3800" b="0" i="0" dirty="0" smtClean="0">
                <a:solidFill>
                  <a:schemeClr val="tx2">
                    <a:lumMod val="75000"/>
                  </a:schemeClr>
                </a:solidFill>
                <a:latin typeface="+mj-lt"/>
              </a:rPr>
              <a:t>: Anticipate problem and develop a plan for dealing with it</a:t>
            </a:r>
          </a:p>
          <a:p>
            <a:pPr>
              <a:buNone/>
            </a:pPr>
            <a:endParaRPr lang="en-US" sz="1000" b="1" i="1" dirty="0" smtClean="0">
              <a:solidFill>
                <a:schemeClr val="tx2">
                  <a:lumMod val="75000"/>
                </a:schemeClr>
              </a:solidFill>
              <a:latin typeface="+mj-lt"/>
            </a:endParaRPr>
          </a:p>
          <a:p>
            <a:pPr>
              <a:buNone/>
            </a:pPr>
            <a:r>
              <a:rPr lang="en-US" sz="3800" b="1" i="0" dirty="0" smtClean="0">
                <a:solidFill>
                  <a:schemeClr val="tx2">
                    <a:lumMod val="75000"/>
                  </a:schemeClr>
                </a:solidFill>
                <a:latin typeface="+mj-lt"/>
              </a:rPr>
              <a:t>Organizational Resilience</a:t>
            </a:r>
            <a:r>
              <a:rPr lang="en-US" sz="3800" b="0" i="0" dirty="0" smtClean="0">
                <a:solidFill>
                  <a:schemeClr val="tx2">
                    <a:lumMod val="75000"/>
                  </a:schemeClr>
                </a:solidFill>
                <a:latin typeface="+mj-lt"/>
              </a:rPr>
              <a:t>: developing general capabilities that avoid or mitigate the worst outcomes in almost any scenario, whether foreseen or not</a:t>
            </a:r>
            <a:endParaRPr lang="en-US" sz="4200" b="1" i="1" dirty="0" smtClean="0">
              <a:solidFill>
                <a:schemeClr val="tx2">
                  <a:lumMod val="75000"/>
                </a:schemeClr>
              </a:solidFill>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21</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6" name="Rectangle 4"/>
          <p:cNvSpPr>
            <a:spLocks noGrp="1" noRot="1" noChangeArrowheads="1"/>
          </p:cNvSpPr>
          <p:nvPr>
            <p:ph type="title"/>
          </p:nvPr>
        </p:nvSpPr>
        <p:spPr>
          <a:xfrm>
            <a:off x="609600" y="228600"/>
            <a:ext cx="7620000" cy="1295400"/>
          </a:xfrm>
        </p:spPr>
        <p:txBody>
          <a:bodyPr>
            <a:normAutofit fontScale="90000"/>
          </a:bodyPr>
          <a:lstStyle/>
          <a:p>
            <a:r>
              <a:rPr lang="en-US" dirty="0" smtClean="0">
                <a:solidFill>
                  <a:srgbClr val="C00000"/>
                </a:solidFill>
              </a:rPr>
              <a:t>Organizations are NOT Inherently Resilient</a:t>
            </a:r>
            <a:endParaRPr lang="en-US" dirty="0">
              <a:solidFill>
                <a:srgbClr val="C00000"/>
              </a:solidFill>
            </a:endParaRPr>
          </a:p>
        </p:txBody>
      </p:sp>
      <p:sp>
        <p:nvSpPr>
          <p:cNvPr id="837637" name="Rectangle 5"/>
          <p:cNvSpPr>
            <a:spLocks noGrp="1" noChangeArrowheads="1"/>
          </p:cNvSpPr>
          <p:nvPr>
            <p:ph type="body" idx="1"/>
          </p:nvPr>
        </p:nvSpPr>
        <p:spPr>
          <a:xfrm>
            <a:off x="152400" y="1676400"/>
            <a:ext cx="8763000" cy="4191000"/>
          </a:xfrm>
        </p:spPr>
        <p:txBody>
          <a:bodyPr>
            <a:normAutofit/>
          </a:bodyPr>
          <a:lstStyle/>
          <a:p>
            <a:pPr lvl="0"/>
            <a:r>
              <a:rPr lang="en-US" sz="3000" dirty="0" smtClean="0"/>
              <a:t>Corporate success generally fleeting: High turnover in Fortune 500. Change more rapid than ever. Threats are everywhere. </a:t>
            </a:r>
          </a:p>
          <a:p>
            <a:r>
              <a:rPr lang="en-US" sz="3000" dirty="0" smtClean="0"/>
              <a:t>Organizations have difficulty adapting </a:t>
            </a:r>
            <a:r>
              <a:rPr lang="en-US" sz="3000" dirty="0"/>
              <a:t>to:</a:t>
            </a:r>
          </a:p>
          <a:p>
            <a:pPr lvl="1"/>
            <a:r>
              <a:rPr lang="en-US" sz="2800" dirty="0"/>
              <a:t>Technological change (Tushman)</a:t>
            </a:r>
          </a:p>
          <a:p>
            <a:pPr lvl="1"/>
            <a:r>
              <a:rPr lang="en-US" sz="2800" dirty="0"/>
              <a:t>Social changes (Dutton) </a:t>
            </a:r>
          </a:p>
          <a:p>
            <a:pPr lvl="1"/>
            <a:r>
              <a:rPr lang="en-US" sz="2800" dirty="0"/>
              <a:t>New business conditions (Freeman 1999) </a:t>
            </a:r>
          </a:p>
          <a:p>
            <a:r>
              <a:rPr lang="en-US" sz="3000" dirty="0" smtClean="0"/>
              <a:t>Self-amplifying Feedback: Vicious Circle/Doom </a:t>
            </a:r>
            <a:r>
              <a:rPr lang="en-US" sz="3000" dirty="0"/>
              <a:t>Loop</a:t>
            </a:r>
          </a:p>
        </p:txBody>
      </p:sp>
      <p:sp>
        <p:nvSpPr>
          <p:cNvPr id="7" name="TextBox 6"/>
          <p:cNvSpPr txBox="1"/>
          <p:nvPr/>
        </p:nvSpPr>
        <p:spPr>
          <a:xfrm>
            <a:off x="2286000" y="5791200"/>
            <a:ext cx="4876800" cy="461665"/>
          </a:xfrm>
          <a:prstGeom prst="rect">
            <a:avLst/>
          </a:prstGeom>
          <a:noFill/>
          <a:ln w="12700">
            <a:solidFill>
              <a:srgbClr val="FF0000"/>
            </a:solidFill>
          </a:ln>
        </p:spPr>
        <p:txBody>
          <a:bodyPr wrap="square" rtlCol="0">
            <a:spAutoFit/>
          </a:bodyPr>
          <a:lstStyle/>
          <a:p>
            <a:pPr algn="ctr"/>
            <a:r>
              <a:rPr lang="en-US" sz="2400" dirty="0" smtClean="0">
                <a:latin typeface="+mj-lt"/>
              </a:rPr>
              <a:t>Schools Do Not Teach Resilience.</a:t>
            </a:r>
            <a:endParaRPr lang="en-US" sz="2400" dirty="0">
              <a:latin typeface="+mj-lt"/>
            </a:endParaRPr>
          </a:p>
        </p:txBody>
      </p:sp>
      <p:sp>
        <p:nvSpPr>
          <p:cNvPr id="8" name="Slide Number Placeholder 7"/>
          <p:cNvSpPr>
            <a:spLocks noGrp="1"/>
          </p:cNvSpPr>
          <p:nvPr>
            <p:ph type="sldNum" sz="quarter" idx="12"/>
          </p:nvPr>
        </p:nvSpPr>
        <p:spPr/>
        <p:txBody>
          <a:bodyPr/>
          <a:lstStyle/>
          <a:p>
            <a:fld id="{4B251364-8733-4BDA-8B3E-F93678BB720C}" type="slidenum">
              <a:rPr lang="en-US" smtClean="0"/>
              <a:pPr/>
              <a:t>22</a:t>
            </a:fld>
            <a:endParaRPr lang="en-US" dirty="0"/>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62000"/>
          </a:xfrm>
        </p:spPr>
        <p:txBody>
          <a:bodyPr>
            <a:noAutofit/>
          </a:bodyPr>
          <a:lstStyle/>
          <a:p>
            <a:r>
              <a:rPr lang="en-US" sz="5400" dirty="0" smtClean="0">
                <a:solidFill>
                  <a:srgbClr val="C00000"/>
                </a:solidFill>
              </a:rPr>
              <a:t>Why Organizational Resilience?</a:t>
            </a:r>
            <a:endParaRPr lang="en-US" sz="3200" b="1" kern="1200" dirty="0" smtClean="0">
              <a:solidFill>
                <a:srgbClr val="C00000"/>
              </a:solidFill>
              <a:latin typeface="+mj-lt"/>
              <a:ea typeface="+mj-ea"/>
              <a:cs typeface="+mj-cs"/>
            </a:endParaRPr>
          </a:p>
        </p:txBody>
      </p:sp>
      <p:sp>
        <p:nvSpPr>
          <p:cNvPr id="3" name="Content Placeholder 2"/>
          <p:cNvSpPr>
            <a:spLocks noGrp="1"/>
          </p:cNvSpPr>
          <p:nvPr>
            <p:ph idx="1"/>
          </p:nvPr>
        </p:nvSpPr>
        <p:spPr>
          <a:xfrm>
            <a:off x="304800" y="1828800"/>
            <a:ext cx="8686800" cy="4800600"/>
          </a:xfrm>
        </p:spPr>
        <p:txBody>
          <a:bodyPr>
            <a:noAutofit/>
          </a:bodyPr>
          <a:lstStyle/>
          <a:p>
            <a:pPr lvl="0">
              <a:buNone/>
            </a:pPr>
            <a:r>
              <a:rPr lang="en-US" sz="4000" b="1" dirty="0" smtClean="0"/>
              <a:t>Organizational Resilience is Valuable:</a:t>
            </a:r>
          </a:p>
          <a:p>
            <a:r>
              <a:rPr lang="en-US" sz="4000" b="1" kern="1200" dirty="0" smtClean="0">
                <a:solidFill>
                  <a:schemeClr val="tx1"/>
                </a:solidFill>
                <a:latin typeface="+mj-lt"/>
                <a:ea typeface="+mj-ea"/>
                <a:cs typeface="+mj-cs"/>
              </a:rPr>
              <a:t> Good for communities</a:t>
            </a:r>
          </a:p>
          <a:p>
            <a:r>
              <a:rPr lang="en-US" sz="4000" b="1" dirty="0" smtClean="0">
                <a:ea typeface="+mj-ea"/>
                <a:cs typeface="+mj-cs"/>
              </a:rPr>
              <a:t> Good for productivity</a:t>
            </a:r>
          </a:p>
          <a:p>
            <a:r>
              <a:rPr lang="en-US" sz="4000" b="1" kern="1200" dirty="0" smtClean="0">
                <a:solidFill>
                  <a:schemeClr val="tx1"/>
                </a:solidFill>
                <a:latin typeface="+mj-lt"/>
                <a:ea typeface="+mj-ea"/>
                <a:cs typeface="+mj-cs"/>
              </a:rPr>
              <a:t> Good for </a:t>
            </a:r>
            <a:r>
              <a:rPr lang="en-US" sz="4000" b="1" u="sng" kern="1200" dirty="0" smtClean="0">
                <a:solidFill>
                  <a:schemeClr val="tx1"/>
                </a:solidFill>
                <a:latin typeface="+mj-lt"/>
                <a:ea typeface="+mj-ea"/>
                <a:cs typeface="+mj-cs"/>
              </a:rPr>
              <a:t>you </a:t>
            </a:r>
          </a:p>
          <a:p>
            <a:pPr lvl="0">
              <a:buNone/>
            </a:pPr>
            <a:endParaRPr lang="en-US" sz="1600" b="1" dirty="0" smtClean="0"/>
          </a:p>
          <a:p>
            <a:pPr lvl="0">
              <a:buNone/>
            </a:pPr>
            <a:r>
              <a:rPr lang="en-US" sz="4000" b="1" dirty="0" smtClean="0">
                <a:solidFill>
                  <a:schemeClr val="tx2"/>
                </a:solidFill>
              </a:rPr>
              <a:t>So how to survive and thrive no matter what comes your way?</a:t>
            </a:r>
          </a:p>
        </p:txBody>
      </p:sp>
      <p:sp>
        <p:nvSpPr>
          <p:cNvPr id="6" name="Slide Number Placeholder 5"/>
          <p:cNvSpPr>
            <a:spLocks noGrp="1"/>
          </p:cNvSpPr>
          <p:nvPr>
            <p:ph type="sldNum" sz="quarter" idx="12"/>
          </p:nvPr>
        </p:nvSpPr>
        <p:spPr/>
        <p:txBody>
          <a:bodyPr/>
          <a:lstStyle/>
          <a:p>
            <a:fld id="{4B251364-8733-4BDA-8B3E-F93678BB720C}" type="slidenum">
              <a:rPr lang="en-US" smtClean="0"/>
              <a:pPr/>
              <a:t>23</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Rot="1" noChangeArrowheads="1"/>
          </p:cNvSpPr>
          <p:nvPr>
            <p:ph type="title"/>
          </p:nvPr>
        </p:nvSpPr>
        <p:spPr>
          <a:xfrm>
            <a:off x="457200" y="704088"/>
            <a:ext cx="8229600" cy="896112"/>
          </a:xfrm>
        </p:spPr>
        <p:txBody>
          <a:bodyPr/>
          <a:lstStyle/>
          <a:p>
            <a:r>
              <a:rPr lang="en-US" sz="4800" dirty="0"/>
              <a:t>Sandler O’Neill &amp; Partners</a:t>
            </a:r>
          </a:p>
        </p:txBody>
      </p:sp>
      <p:sp>
        <p:nvSpPr>
          <p:cNvPr id="1034243" name="Rectangle 3"/>
          <p:cNvSpPr>
            <a:spLocks noGrp="1" noChangeArrowheads="1"/>
          </p:cNvSpPr>
          <p:nvPr>
            <p:ph type="body" idx="1"/>
          </p:nvPr>
        </p:nvSpPr>
        <p:spPr/>
        <p:txBody>
          <a:bodyPr>
            <a:normAutofit/>
          </a:bodyPr>
          <a:lstStyle/>
          <a:p>
            <a:r>
              <a:rPr lang="en-US" sz="3200" dirty="0"/>
              <a:t>Investment bank for thrifts, banks and S&amp;Ls</a:t>
            </a:r>
          </a:p>
          <a:p>
            <a:r>
              <a:rPr lang="en-US" sz="3200" dirty="0"/>
              <a:t>Founded in 1988 </a:t>
            </a:r>
          </a:p>
          <a:p>
            <a:r>
              <a:rPr lang="en-US" sz="3200" dirty="0"/>
              <a:t>Grew by hiring friends &amp; family </a:t>
            </a:r>
          </a:p>
          <a:p>
            <a:r>
              <a:rPr lang="en-US" sz="3200" dirty="0"/>
              <a:t>A money machine</a:t>
            </a:r>
          </a:p>
        </p:txBody>
      </p:sp>
      <p:sp>
        <p:nvSpPr>
          <p:cNvPr id="7" name="Slide Number Placeholder 6"/>
          <p:cNvSpPr>
            <a:spLocks noGrp="1"/>
          </p:cNvSpPr>
          <p:nvPr>
            <p:ph type="sldNum" sz="quarter" idx="12"/>
          </p:nvPr>
        </p:nvSpPr>
        <p:spPr/>
        <p:txBody>
          <a:bodyPr/>
          <a:lstStyle/>
          <a:p>
            <a:fld id="{4B251364-8733-4BDA-8B3E-F93678BB720C}" type="slidenum">
              <a:rPr lang="en-US" smtClean="0"/>
              <a:pPr/>
              <a:t>24</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92" name="Rectangle 8"/>
          <p:cNvSpPr>
            <a:spLocks noGrp="1" noRot="1" noChangeArrowheads="1"/>
          </p:cNvSpPr>
          <p:nvPr>
            <p:ph type="title"/>
          </p:nvPr>
        </p:nvSpPr>
        <p:spPr>
          <a:xfrm>
            <a:off x="457200" y="381000"/>
            <a:ext cx="8229600" cy="1295400"/>
          </a:xfrm>
        </p:spPr>
        <p:txBody>
          <a:bodyPr>
            <a:normAutofit/>
          </a:bodyPr>
          <a:lstStyle/>
          <a:p>
            <a:r>
              <a:rPr lang="en-US" dirty="0"/>
              <a:t>Death Toll</a:t>
            </a:r>
          </a:p>
        </p:txBody>
      </p:sp>
      <p:sp>
        <p:nvSpPr>
          <p:cNvPr id="835593" name="Rectangle 9"/>
          <p:cNvSpPr>
            <a:spLocks noGrp="1" noChangeArrowheads="1"/>
          </p:cNvSpPr>
          <p:nvPr>
            <p:ph type="body" idx="1"/>
          </p:nvPr>
        </p:nvSpPr>
        <p:spPr>
          <a:xfrm>
            <a:off x="457200" y="2057400"/>
            <a:ext cx="8210550" cy="4038600"/>
          </a:xfrm>
        </p:spPr>
        <p:txBody>
          <a:bodyPr>
            <a:normAutofit/>
          </a:bodyPr>
          <a:lstStyle/>
          <a:p>
            <a:r>
              <a:rPr lang="en-US" sz="3200" dirty="0"/>
              <a:t>66 dead 46 widow(er)s </a:t>
            </a:r>
          </a:p>
          <a:p>
            <a:r>
              <a:rPr lang="en-US" sz="3200" dirty="0"/>
              <a:t>71 children under the age of 18</a:t>
            </a:r>
          </a:p>
          <a:p>
            <a:r>
              <a:rPr lang="en-US" sz="3200" dirty="0"/>
              <a:t>100 parents lost sons and daughters</a:t>
            </a:r>
          </a:p>
          <a:p>
            <a:r>
              <a:rPr lang="en-US" sz="3200" dirty="0"/>
              <a:t>Equity Department: 20 of 24 killed</a:t>
            </a:r>
          </a:p>
          <a:p>
            <a:r>
              <a:rPr lang="en-US" sz="3200" dirty="0"/>
              <a:t>Nine of Sandler’s 31 partners perished</a:t>
            </a:r>
          </a:p>
          <a:p>
            <a:r>
              <a:rPr lang="en-US" sz="3200" dirty="0"/>
              <a:t>2 of 3 managing partners</a:t>
            </a:r>
          </a:p>
        </p:txBody>
      </p:sp>
      <p:sp>
        <p:nvSpPr>
          <p:cNvPr id="6" name="Slide Number Placeholder 5"/>
          <p:cNvSpPr>
            <a:spLocks noGrp="1"/>
          </p:cNvSpPr>
          <p:nvPr>
            <p:ph type="sldNum" sz="quarter" idx="12"/>
          </p:nvPr>
        </p:nvSpPr>
        <p:spPr/>
        <p:txBody>
          <a:bodyPr/>
          <a:lstStyle/>
          <a:p>
            <a:fld id="{4B251364-8733-4BDA-8B3E-F93678BB720C}" type="slidenum">
              <a:rPr lang="en-US" smtClean="0"/>
              <a:pPr/>
              <a:t>25</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6" name="Rectangle 4"/>
          <p:cNvSpPr>
            <a:spLocks noGrp="1" noRot="1" noChangeArrowheads="1"/>
          </p:cNvSpPr>
          <p:nvPr>
            <p:ph type="title"/>
          </p:nvPr>
        </p:nvSpPr>
        <p:spPr>
          <a:xfrm>
            <a:off x="165100" y="190500"/>
            <a:ext cx="8788400" cy="914400"/>
          </a:xfrm>
        </p:spPr>
        <p:txBody>
          <a:bodyPr>
            <a:normAutofit/>
          </a:bodyPr>
          <a:lstStyle/>
          <a:p>
            <a:pPr algn="ctr"/>
            <a:r>
              <a:rPr lang="en-US" b="1" dirty="0"/>
              <a:t>Sandler O’Neill </a:t>
            </a:r>
            <a:r>
              <a:rPr lang="en-US" b="1" dirty="0" smtClean="0"/>
              <a:t>9/11/2001</a:t>
            </a:r>
            <a:r>
              <a:rPr lang="en-US" sz="4000" b="1" dirty="0" smtClean="0"/>
              <a:t> </a:t>
            </a:r>
            <a:endParaRPr lang="en-US" sz="4000" b="1" dirty="0"/>
          </a:p>
        </p:txBody>
      </p:sp>
      <p:graphicFrame>
        <p:nvGraphicFramePr>
          <p:cNvPr id="1037560" name="Group 248"/>
          <p:cNvGraphicFramePr>
            <a:graphicFrameLocks noGrp="1"/>
          </p:cNvGraphicFramePr>
          <p:nvPr>
            <p:ph type="tbl" idx="1"/>
          </p:nvPr>
        </p:nvGraphicFramePr>
        <p:xfrm>
          <a:off x="152400" y="1219200"/>
          <a:ext cx="8712202" cy="5336829"/>
        </p:xfrm>
        <a:graphic>
          <a:graphicData uri="http://schemas.openxmlformats.org/drawingml/2006/table">
            <a:tbl>
              <a:tblPr/>
              <a:tblGrid>
                <a:gridCol w="4530882"/>
                <a:gridCol w="672238"/>
                <a:gridCol w="1236917"/>
                <a:gridCol w="257132"/>
                <a:gridCol w="536110"/>
                <a:gridCol w="1478923"/>
              </a:tblGrid>
              <a:tr h="103541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Sandler O’Neill employees September 11</a:t>
                      </a:r>
                      <a:r>
                        <a:rPr kumimoji="0" lang="en-US" sz="2400" b="0" i="0" u="none" strike="noStrike" cap="none" normalizeH="0" baseline="30000" dirty="0" smtClean="0">
                          <a:ln>
                            <a:noFill/>
                          </a:ln>
                          <a:solidFill>
                            <a:schemeClr val="tx1"/>
                          </a:solidFill>
                          <a:effectLst/>
                          <a:latin typeface="Arial" charset="0"/>
                          <a:ea typeface="Times New Roman" pitchFamily="18" charset="0"/>
                          <a:cs typeface="Arial" charset="0"/>
                        </a:rPr>
                        <a:t>th</a:t>
                      </a: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 2001</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171</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287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Total based on the 104</a:t>
                      </a:r>
                      <a:r>
                        <a:rPr kumimoji="0" lang="en-US" sz="2400" b="0" i="0" u="none" strike="noStrike" cap="none" normalizeH="0" baseline="30000" dirty="0" smtClean="0">
                          <a:ln>
                            <a:noFill/>
                          </a:ln>
                          <a:solidFill>
                            <a:schemeClr val="tx1"/>
                          </a:solidFill>
                          <a:effectLst/>
                          <a:latin typeface="Arial" charset="0"/>
                          <a:ea typeface="Times New Roman" pitchFamily="18" charset="0"/>
                          <a:cs typeface="Arial" charset="0"/>
                        </a:rPr>
                        <a:t>th</a:t>
                      </a: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 floor of the World Trade Center</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149</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48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Killed by the attacks </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66</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(two consultants and two visitors were also killed)</a:t>
                      </a:r>
                      <a:endParaRPr kumimoji="0" lang="en-US" sz="20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466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Exited building and survived </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17</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287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Witnessed events from concourse or nearby</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24</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66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Traveling or not yet at work</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42</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287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Total based in satellite offices</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rPr>
                        <a:t>22</a:t>
                      </a:r>
                      <a:endParaRPr kumimoji="0" 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4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1"/>
          </p:nvPr>
        </p:nvSpPr>
        <p:spPr/>
        <p:txBody>
          <a:bodyPr/>
          <a:lstStyle/>
          <a:p>
            <a:r>
              <a:rPr lang="en-US" smtClean="0"/>
              <a:t>Page </a:t>
            </a:r>
            <a:fld id="{4646C5D3-49B2-4703-A55C-3BAE5B0E700E}" type="slidenum">
              <a:rPr lang="en-US" smtClean="0"/>
              <a:pPr/>
              <a:t>26</a:t>
            </a:fld>
            <a:endParaRPr lang="en-US" dirty="0"/>
          </a:p>
        </p:txBody>
      </p:sp>
      <p:sp>
        <p:nvSpPr>
          <p:cNvPr id="8" name="Footer Placeholder 7"/>
          <p:cNvSpPr>
            <a:spLocks noGrp="1"/>
          </p:cNvSpPr>
          <p:nvPr>
            <p:ph type="ftr" sz="quarter" idx="12"/>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A9AEC29A-E2E3-4EB3-9C47-A407786D7DEA}" type="slidenum">
              <a:rPr lang="en-US"/>
              <a:pPr/>
              <a:t>27</a:t>
            </a:fld>
            <a:endParaRPr lang="en-US" dirty="0"/>
          </a:p>
        </p:txBody>
      </p:sp>
      <p:sp>
        <p:nvSpPr>
          <p:cNvPr id="1042434" name="Rectangle 2"/>
          <p:cNvSpPr>
            <a:spLocks noGrp="1" noRot="1" noChangeArrowheads="1"/>
          </p:cNvSpPr>
          <p:nvPr>
            <p:ph type="title"/>
          </p:nvPr>
        </p:nvSpPr>
        <p:spPr>
          <a:xfrm>
            <a:off x="228600" y="304800"/>
            <a:ext cx="8458200" cy="1066800"/>
          </a:xfrm>
        </p:spPr>
        <p:txBody>
          <a:bodyPr>
            <a:normAutofit/>
          </a:bodyPr>
          <a:lstStyle/>
          <a:p>
            <a:r>
              <a:rPr lang="en-US" sz="4800" dirty="0"/>
              <a:t>The following week</a:t>
            </a:r>
          </a:p>
        </p:txBody>
      </p:sp>
      <p:sp>
        <p:nvSpPr>
          <p:cNvPr id="1042435" name="Rectangle 3"/>
          <p:cNvSpPr>
            <a:spLocks noGrp="1" noChangeArrowheads="1"/>
          </p:cNvSpPr>
          <p:nvPr>
            <p:ph type="body" idx="1"/>
          </p:nvPr>
        </p:nvSpPr>
        <p:spPr/>
        <p:txBody>
          <a:bodyPr>
            <a:normAutofit/>
          </a:bodyPr>
          <a:lstStyle/>
          <a:p>
            <a:pPr>
              <a:lnSpc>
                <a:spcPct val="90000"/>
              </a:lnSpc>
              <a:buFont typeface="Wingdings" pitchFamily="2" charset="2"/>
              <a:buNone/>
            </a:pPr>
            <a:r>
              <a:rPr lang="en-US" sz="2800" dirty="0"/>
              <a:t>9/12 Dunne decides the firm </a:t>
            </a:r>
            <a:r>
              <a:rPr lang="en-US" sz="2800" i="1" dirty="0"/>
              <a:t>must</a:t>
            </a:r>
            <a:r>
              <a:rPr lang="en-US" sz="2800" dirty="0"/>
              <a:t> survive </a:t>
            </a:r>
          </a:p>
          <a:p>
            <a:pPr>
              <a:lnSpc>
                <a:spcPct val="90000"/>
              </a:lnSpc>
              <a:buFont typeface="Wingdings" pitchFamily="2" charset="2"/>
              <a:buNone/>
            </a:pPr>
            <a:r>
              <a:rPr lang="en-US" sz="2800" dirty="0"/>
              <a:t>9/13 Dunne announced this in an emotional meeting with the employees</a:t>
            </a:r>
          </a:p>
          <a:p>
            <a:pPr>
              <a:lnSpc>
                <a:spcPct val="90000"/>
              </a:lnSpc>
              <a:buFont typeface="Wingdings" pitchFamily="2" charset="2"/>
              <a:buNone/>
            </a:pPr>
            <a:r>
              <a:rPr lang="en-US" sz="2800" dirty="0"/>
              <a:t>9/17 SO resumes trading / CNBC in error broadcasts that Sandler O’Neill would not remain in business</a:t>
            </a:r>
          </a:p>
          <a:p>
            <a:pPr>
              <a:lnSpc>
                <a:spcPct val="90000"/>
              </a:lnSpc>
              <a:buFont typeface="Wingdings" pitchFamily="2" charset="2"/>
              <a:buNone/>
            </a:pPr>
            <a:r>
              <a:rPr lang="en-US" sz="2800" dirty="0"/>
              <a:t>9/19 Dunne pledges that the firm would not let “terrorists win and undermine America” </a:t>
            </a:r>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2"/>
          <p:cNvSpPr>
            <a:spLocks noGrp="1" noRot="1" noChangeArrowheads="1"/>
          </p:cNvSpPr>
          <p:nvPr>
            <p:ph type="title"/>
          </p:nvPr>
        </p:nvSpPr>
        <p:spPr>
          <a:xfrm>
            <a:off x="457200" y="0"/>
            <a:ext cx="8229600" cy="990600"/>
          </a:xfrm>
        </p:spPr>
        <p:txBody>
          <a:bodyPr>
            <a:normAutofit/>
          </a:bodyPr>
          <a:lstStyle/>
          <a:p>
            <a:r>
              <a:rPr lang="en-US" sz="5400" dirty="0"/>
              <a:t>Recovery</a:t>
            </a:r>
          </a:p>
        </p:txBody>
      </p:sp>
      <p:sp>
        <p:nvSpPr>
          <p:cNvPr id="1043459" name="Rectangle 3"/>
          <p:cNvSpPr>
            <a:spLocks noGrp="1" noChangeArrowheads="1"/>
          </p:cNvSpPr>
          <p:nvPr>
            <p:ph type="body" idx="1"/>
          </p:nvPr>
        </p:nvSpPr>
        <p:spPr>
          <a:xfrm>
            <a:off x="228600" y="990600"/>
            <a:ext cx="8559800" cy="4602163"/>
          </a:xfrm>
        </p:spPr>
        <p:txBody>
          <a:bodyPr>
            <a:noAutofit/>
          </a:bodyPr>
          <a:lstStyle/>
          <a:p>
            <a:pPr>
              <a:lnSpc>
                <a:spcPct val="90000"/>
              </a:lnSpc>
              <a:spcBef>
                <a:spcPct val="25000"/>
              </a:spcBef>
            </a:pPr>
            <a:r>
              <a:rPr lang="en-US" sz="2800" dirty="0"/>
              <a:t>No deals or clients were lost.</a:t>
            </a:r>
          </a:p>
          <a:p>
            <a:pPr>
              <a:lnSpc>
                <a:spcPct val="90000"/>
              </a:lnSpc>
              <a:spcBef>
                <a:spcPct val="25000"/>
              </a:spcBef>
            </a:pPr>
            <a:r>
              <a:rPr lang="en-US" sz="2800" dirty="0"/>
              <a:t>Two months after attack, SO was profitable again. </a:t>
            </a:r>
          </a:p>
          <a:p>
            <a:pPr>
              <a:lnSpc>
                <a:spcPct val="90000"/>
              </a:lnSpc>
              <a:spcBef>
                <a:spcPct val="25000"/>
              </a:spcBef>
            </a:pPr>
            <a:r>
              <a:rPr lang="en-US" sz="2800" dirty="0"/>
              <a:t>May 2002: Profitability and Revenue fully recovered; Revenue per partner, per professional and per employee higher than ever</a:t>
            </a:r>
          </a:p>
          <a:p>
            <a:pPr>
              <a:lnSpc>
                <a:spcPct val="90000"/>
              </a:lnSpc>
              <a:spcBef>
                <a:spcPct val="25000"/>
              </a:spcBef>
            </a:pPr>
            <a:r>
              <a:rPr lang="en-US" sz="2800" dirty="0"/>
              <a:t>strengthened core through high quality new hires</a:t>
            </a:r>
          </a:p>
          <a:p>
            <a:pPr>
              <a:lnSpc>
                <a:spcPct val="90000"/>
              </a:lnSpc>
              <a:spcBef>
                <a:spcPct val="25000"/>
              </a:spcBef>
            </a:pPr>
            <a:r>
              <a:rPr lang="en-US" sz="2800" dirty="0"/>
              <a:t>Built a new business underwriting an annualized $23 </a:t>
            </a:r>
            <a:r>
              <a:rPr lang="en-US" sz="2800" i="1" dirty="0"/>
              <a:t>billion</a:t>
            </a:r>
            <a:r>
              <a:rPr lang="en-US" sz="2800" dirty="0"/>
              <a:t> in initial public offerings.</a:t>
            </a:r>
          </a:p>
          <a:p>
            <a:pPr lvl="1">
              <a:lnSpc>
                <a:spcPct val="90000"/>
              </a:lnSpc>
              <a:spcBef>
                <a:spcPct val="25000"/>
              </a:spcBef>
            </a:pPr>
            <a:r>
              <a:rPr lang="en-US" dirty="0"/>
              <a:t>Developed a second new business in preferred stocks.</a:t>
            </a:r>
          </a:p>
          <a:p>
            <a:pPr>
              <a:lnSpc>
                <a:spcPct val="90000"/>
              </a:lnSpc>
              <a:spcBef>
                <a:spcPct val="25000"/>
              </a:spcBef>
            </a:pPr>
            <a:r>
              <a:rPr lang="en-US" sz="2800" dirty="0"/>
              <a:t>Built a state-of-the-art facility to which they moved on January 18th </a:t>
            </a:r>
          </a:p>
        </p:txBody>
      </p:sp>
      <p:sp>
        <p:nvSpPr>
          <p:cNvPr id="1043460" name="Rectangle 4"/>
          <p:cNvSpPr>
            <a:spLocks noChangeArrowheads="1"/>
          </p:cNvSpPr>
          <p:nvPr/>
        </p:nvSpPr>
        <p:spPr bwMode="auto">
          <a:xfrm>
            <a:off x="2971800" y="5791200"/>
            <a:ext cx="5486400" cy="690638"/>
          </a:xfrm>
          <a:prstGeom prst="rect">
            <a:avLst/>
          </a:prstGeom>
          <a:noFill/>
          <a:ln w="12700">
            <a:solidFill>
              <a:srgbClr val="FF0000"/>
            </a:solidFill>
            <a:miter lim="800000"/>
            <a:headEnd/>
            <a:tailEnd/>
          </a:ln>
          <a:effectLst/>
        </p:spPr>
        <p:txBody>
          <a:bodyPr wrap="square">
            <a:spAutoFit/>
          </a:bodyPr>
          <a:lstStyle/>
          <a:p>
            <a:pPr algn="ctr" eaLnBrk="1" hangingPunct="1">
              <a:lnSpc>
                <a:spcPct val="80000"/>
              </a:lnSpc>
              <a:spcBef>
                <a:spcPct val="20000"/>
              </a:spcBef>
              <a:buClr>
                <a:srgbClr val="FFFF00"/>
              </a:buClr>
              <a:buSzPct val="70000"/>
              <a:buFont typeface="Wingdings" pitchFamily="2" charset="2"/>
              <a:buNone/>
            </a:pPr>
            <a:r>
              <a:rPr lang="en-US" sz="2400" dirty="0" smtClean="0">
                <a:solidFill>
                  <a:srgbClr val="C00000"/>
                </a:solidFill>
                <a:latin typeface="+mj-lt"/>
              </a:rPr>
              <a:t>All achieved </a:t>
            </a:r>
            <a:r>
              <a:rPr lang="en-US" sz="2400" dirty="0">
                <a:solidFill>
                  <a:srgbClr val="C00000"/>
                </a:solidFill>
                <a:latin typeface="+mj-lt"/>
              </a:rPr>
              <a:t>while providing care, salary, bonus and benefits to families of deceased</a:t>
            </a:r>
          </a:p>
        </p:txBody>
      </p:sp>
      <p:sp>
        <p:nvSpPr>
          <p:cNvPr id="8" name="Slide Number Placeholder 7"/>
          <p:cNvSpPr>
            <a:spLocks noGrp="1"/>
          </p:cNvSpPr>
          <p:nvPr>
            <p:ph type="sldNum" sz="quarter" idx="12"/>
          </p:nvPr>
        </p:nvSpPr>
        <p:spPr/>
        <p:txBody>
          <a:bodyPr/>
          <a:lstStyle/>
          <a:p>
            <a:fld id="{4B251364-8733-4BDA-8B3E-F93678BB720C}" type="slidenum">
              <a:rPr lang="en-US" smtClean="0"/>
              <a:pPr/>
              <a:t>28</a:t>
            </a:fld>
            <a:endParaRPr lang="en-US" dirty="0"/>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553200" y="6248400"/>
            <a:ext cx="2133600" cy="476250"/>
          </a:xfrm>
        </p:spPr>
        <p:txBody>
          <a:bodyPr/>
          <a:lstStyle/>
          <a:p>
            <a:r>
              <a:rPr lang="en-US" dirty="0"/>
              <a:t>Page </a:t>
            </a:r>
            <a:fld id="{AD802B49-B753-40A9-B901-D3FEBA789B6F}" type="slidenum">
              <a:rPr lang="en-US"/>
              <a:pPr/>
              <a:t>29</a:t>
            </a:fld>
            <a:endParaRPr lang="en-US" dirty="0"/>
          </a:p>
        </p:txBody>
      </p:sp>
      <p:sp>
        <p:nvSpPr>
          <p:cNvPr id="1061890" name="Rectangle 2"/>
          <p:cNvSpPr>
            <a:spLocks noGrp="1" noRot="1" noChangeArrowheads="1"/>
          </p:cNvSpPr>
          <p:nvPr>
            <p:ph type="title"/>
          </p:nvPr>
        </p:nvSpPr>
        <p:spPr>
          <a:xfrm>
            <a:off x="457200" y="274638"/>
            <a:ext cx="8229600" cy="1173162"/>
          </a:xfrm>
        </p:spPr>
        <p:txBody>
          <a:bodyPr/>
          <a:lstStyle/>
          <a:p>
            <a:r>
              <a:rPr lang="en-US" sz="5400" dirty="0"/>
              <a:t>Overview of Findings</a:t>
            </a:r>
          </a:p>
        </p:txBody>
      </p:sp>
      <p:sp>
        <p:nvSpPr>
          <p:cNvPr id="1061891" name="Rectangle 3"/>
          <p:cNvSpPr>
            <a:spLocks noGrp="1" noChangeArrowheads="1"/>
          </p:cNvSpPr>
          <p:nvPr>
            <p:ph type="body" idx="1"/>
          </p:nvPr>
        </p:nvSpPr>
        <p:spPr>
          <a:xfrm>
            <a:off x="533400" y="1765300"/>
            <a:ext cx="8293100" cy="4246563"/>
          </a:xfrm>
        </p:spPr>
        <p:txBody>
          <a:bodyPr/>
          <a:lstStyle/>
          <a:p>
            <a:pPr>
              <a:spcBef>
                <a:spcPct val="50000"/>
              </a:spcBef>
              <a:buFont typeface="Wingdings" pitchFamily="2" charset="2"/>
              <a:buNone/>
            </a:pPr>
            <a:r>
              <a:rPr lang="en-US" sz="3600" dirty="0">
                <a:solidFill>
                  <a:schemeClr val="tx2"/>
                </a:solidFill>
                <a:latin typeface="Book Antiqua" pitchFamily="18" charset="0"/>
              </a:rPr>
              <a:t>I.</a:t>
            </a:r>
            <a:r>
              <a:rPr lang="en-US" sz="3600" dirty="0">
                <a:solidFill>
                  <a:schemeClr val="tx2"/>
                </a:solidFill>
              </a:rPr>
              <a:t> General observations about organizational loss and recovery</a:t>
            </a:r>
          </a:p>
          <a:p>
            <a:pPr>
              <a:spcBef>
                <a:spcPct val="50000"/>
              </a:spcBef>
              <a:buFont typeface="Wingdings" pitchFamily="2" charset="2"/>
              <a:buNone/>
            </a:pPr>
            <a:r>
              <a:rPr lang="en-US" sz="3600" dirty="0">
                <a:solidFill>
                  <a:schemeClr val="tx2"/>
                </a:solidFill>
                <a:latin typeface="Book Antiqua" pitchFamily="18" charset="0"/>
              </a:rPr>
              <a:t>II.</a:t>
            </a:r>
            <a:r>
              <a:rPr lang="en-US" sz="3600" dirty="0">
                <a:solidFill>
                  <a:schemeClr val="tx2"/>
                </a:solidFill>
              </a:rPr>
              <a:t> Sources of Sandler O’Neill Resilience</a:t>
            </a:r>
          </a:p>
          <a:p>
            <a:pPr>
              <a:spcBef>
                <a:spcPct val="50000"/>
              </a:spcBef>
              <a:buFont typeface="Wingdings" pitchFamily="2" charset="2"/>
              <a:buNone/>
            </a:pPr>
            <a:r>
              <a:rPr lang="en-US" sz="3600" dirty="0">
                <a:solidFill>
                  <a:schemeClr val="tx2"/>
                </a:solidFill>
                <a:latin typeface="Book Antiqua" pitchFamily="18" charset="0"/>
              </a:rPr>
              <a:t>III.</a:t>
            </a:r>
            <a:r>
              <a:rPr lang="en-US" sz="3600" dirty="0">
                <a:solidFill>
                  <a:schemeClr val="tx2"/>
                </a:solidFill>
              </a:rPr>
              <a:t> Mechanics of Sandler O’Neill Resilience</a:t>
            </a:r>
          </a:p>
          <a:p>
            <a:pPr>
              <a:buFont typeface="Wingdings" pitchFamily="2" charset="2"/>
              <a:buNone/>
            </a:pPr>
            <a:endParaRPr lang="en-US" sz="2800" dirty="0"/>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914400"/>
          </a:xfrm>
        </p:spPr>
        <p:txBody>
          <a:bodyPr>
            <a:noAutofit/>
          </a:bodyPr>
          <a:lstStyle/>
          <a:p>
            <a:r>
              <a:rPr lang="en-US" sz="4800" dirty="0" smtClean="0"/>
              <a:t>General Educational Philosophy</a:t>
            </a:r>
            <a:endParaRPr lang="en-US" sz="4800" dirty="0"/>
          </a:p>
        </p:txBody>
      </p:sp>
      <p:graphicFrame>
        <p:nvGraphicFramePr>
          <p:cNvPr id="9" name="Content Placeholder 8"/>
          <p:cNvGraphicFramePr>
            <a:graphicFrameLocks noGrp="1"/>
          </p:cNvGraphicFramePr>
          <p:nvPr>
            <p:ph idx="1"/>
          </p:nvPr>
        </p:nvGraphicFramePr>
        <p:xfrm>
          <a:off x="457200" y="1219200"/>
          <a:ext cx="8382000" cy="4953000"/>
        </p:xfrm>
        <a:graphic>
          <a:graphicData uri="http://schemas.openxmlformats.org/drawingml/2006/table">
            <a:tbl>
              <a:tblPr firstRow="1" bandRow="1">
                <a:tableStyleId>{C083E6E3-FA7D-4D7B-A595-EF9225AFEA82}</a:tableStyleId>
              </a:tblPr>
              <a:tblGrid>
                <a:gridCol w="3268980"/>
                <a:gridCol w="5113020"/>
              </a:tblGrid>
              <a:tr h="1238250">
                <a:tc>
                  <a:txBody>
                    <a:bodyPr/>
                    <a:lstStyle/>
                    <a:p>
                      <a:pPr marL="0" marR="0">
                        <a:spcBef>
                          <a:spcPts val="0"/>
                        </a:spcBef>
                        <a:spcAft>
                          <a:spcPts val="0"/>
                        </a:spcAft>
                        <a:buFont typeface="Arial" pitchFamily="34" charset="0"/>
                        <a:buChar char="•"/>
                      </a:pPr>
                      <a:r>
                        <a:rPr lang="en-US" sz="3600" b="0" dirty="0" smtClean="0"/>
                        <a:t>  Useful </a:t>
                      </a:r>
                      <a:r>
                        <a:rPr lang="en-US" sz="3600" b="0" dirty="0"/>
                        <a:t>assignments </a:t>
                      </a:r>
                      <a:endParaRPr lang="en-US" sz="3600" b="0" dirty="0">
                        <a:solidFill>
                          <a:srgbClr val="002060"/>
                        </a:solidFill>
                        <a:latin typeface="Times New Roman"/>
                        <a:ea typeface="Calibri"/>
                      </a:endParaRPr>
                    </a:p>
                  </a:txBody>
                  <a:tcPr marL="68580" marR="68580" marT="0" marB="0"/>
                </a:tc>
                <a:tc>
                  <a:txBody>
                    <a:bodyPr/>
                    <a:lstStyle/>
                    <a:p>
                      <a:pPr marL="0" marR="0">
                        <a:spcBef>
                          <a:spcPts val="0"/>
                        </a:spcBef>
                        <a:spcAft>
                          <a:spcPts val="0"/>
                        </a:spcAft>
                      </a:pPr>
                      <a:r>
                        <a:rPr lang="en-US" sz="3600" b="0" dirty="0" smtClean="0"/>
                        <a:t>Contemplate </a:t>
                      </a:r>
                      <a:r>
                        <a:rPr lang="en-US" sz="3600" b="0" dirty="0"/>
                        <a:t>what’s important</a:t>
                      </a:r>
                      <a:endParaRPr lang="en-US" sz="3600" b="0" dirty="0">
                        <a:solidFill>
                          <a:srgbClr val="002060"/>
                        </a:solidFill>
                        <a:latin typeface="Times New Roman"/>
                        <a:ea typeface="Calibri"/>
                      </a:endParaRPr>
                    </a:p>
                  </a:txBody>
                  <a:tcPr marL="68580" marR="68580" marT="0" marB="0"/>
                </a:tc>
              </a:tr>
              <a:tr h="1238250">
                <a:tc>
                  <a:txBody>
                    <a:bodyPr/>
                    <a:lstStyle/>
                    <a:p>
                      <a:pPr marL="0" marR="0">
                        <a:spcBef>
                          <a:spcPts val="0"/>
                        </a:spcBef>
                        <a:spcAft>
                          <a:spcPts val="0"/>
                        </a:spcAft>
                        <a:buFont typeface="Arial" pitchFamily="34" charset="0"/>
                        <a:buChar char="•"/>
                      </a:pPr>
                      <a:r>
                        <a:rPr lang="en-US" sz="3600" b="0" dirty="0" smtClean="0"/>
                        <a:t>  Syllabus </a:t>
                      </a:r>
                      <a:r>
                        <a:rPr lang="en-US" sz="3600" b="0" dirty="0"/>
                        <a:t>adaptation </a:t>
                      </a:r>
                      <a:endParaRPr lang="en-US" sz="3600" b="0" dirty="0">
                        <a:solidFill>
                          <a:srgbClr val="002060"/>
                        </a:solidFill>
                        <a:latin typeface="Times New Roman"/>
                        <a:ea typeface="Calibri"/>
                      </a:endParaRPr>
                    </a:p>
                  </a:txBody>
                  <a:tcPr marL="68580" marR="68580" marT="0" marB="0"/>
                </a:tc>
                <a:tc>
                  <a:txBody>
                    <a:bodyPr/>
                    <a:lstStyle/>
                    <a:p>
                      <a:pPr marL="0" marR="0">
                        <a:spcBef>
                          <a:spcPts val="0"/>
                        </a:spcBef>
                        <a:spcAft>
                          <a:spcPts val="0"/>
                        </a:spcAft>
                      </a:pPr>
                      <a:r>
                        <a:rPr lang="en-US" sz="3600" b="0" dirty="0"/>
                        <a:t>Incorporate topics of current, class interest </a:t>
                      </a:r>
                      <a:endParaRPr lang="en-US" sz="3600" b="0" dirty="0">
                        <a:solidFill>
                          <a:srgbClr val="002060"/>
                        </a:solidFill>
                        <a:latin typeface="Times New Roman"/>
                        <a:ea typeface="Calibri"/>
                      </a:endParaRPr>
                    </a:p>
                  </a:txBody>
                  <a:tcPr marL="68580" marR="68580" marT="0" marB="0"/>
                </a:tc>
              </a:tr>
              <a:tr h="1238250">
                <a:tc>
                  <a:txBody>
                    <a:bodyPr/>
                    <a:lstStyle/>
                    <a:p>
                      <a:pPr marL="0" marR="0">
                        <a:spcBef>
                          <a:spcPts val="0"/>
                        </a:spcBef>
                        <a:spcAft>
                          <a:spcPts val="0"/>
                        </a:spcAft>
                        <a:buFont typeface="Arial" pitchFamily="34" charset="0"/>
                        <a:buChar char="•"/>
                      </a:pPr>
                      <a:r>
                        <a:rPr lang="en-US" sz="3600" b="0" dirty="0" smtClean="0"/>
                        <a:t> Collaborative </a:t>
                      </a:r>
                      <a:r>
                        <a:rPr lang="en-US" sz="3600" b="0" dirty="0"/>
                        <a:t>learning: </a:t>
                      </a:r>
                      <a:endParaRPr lang="en-US" sz="3600" b="0" dirty="0">
                        <a:solidFill>
                          <a:srgbClr val="002060"/>
                        </a:solidFill>
                        <a:latin typeface="Times New Roman"/>
                        <a:ea typeface="Calibri"/>
                      </a:endParaRPr>
                    </a:p>
                  </a:txBody>
                  <a:tcPr marL="68580" marR="68580" marT="0" marB="0"/>
                </a:tc>
                <a:tc>
                  <a:txBody>
                    <a:bodyPr/>
                    <a:lstStyle/>
                    <a:p>
                      <a:pPr marL="0" marR="0">
                        <a:spcBef>
                          <a:spcPts val="0"/>
                        </a:spcBef>
                        <a:spcAft>
                          <a:spcPts val="0"/>
                        </a:spcAft>
                      </a:pPr>
                      <a:r>
                        <a:rPr lang="en-US" sz="3600" b="0" dirty="0"/>
                        <a:t>Evaluate theory based on experience </a:t>
                      </a:r>
                      <a:endParaRPr lang="en-US" sz="3600" b="0" dirty="0">
                        <a:solidFill>
                          <a:srgbClr val="002060"/>
                        </a:solidFill>
                        <a:latin typeface="Times New Roman"/>
                        <a:ea typeface="Calibri"/>
                      </a:endParaRPr>
                    </a:p>
                  </a:txBody>
                  <a:tcPr marL="68580" marR="68580" marT="0" marB="0"/>
                </a:tc>
              </a:tr>
              <a:tr h="1238250">
                <a:tc>
                  <a:txBody>
                    <a:bodyPr/>
                    <a:lstStyle/>
                    <a:p>
                      <a:pPr marL="0" marR="0">
                        <a:spcBef>
                          <a:spcPts val="0"/>
                        </a:spcBef>
                        <a:spcAft>
                          <a:spcPts val="0"/>
                        </a:spcAft>
                        <a:buFont typeface="Arial" pitchFamily="34" charset="0"/>
                        <a:buChar char="•"/>
                      </a:pPr>
                      <a:r>
                        <a:rPr lang="en-US" sz="3600" b="0" dirty="0" smtClean="0"/>
                        <a:t>  Reflection </a:t>
                      </a:r>
                      <a:r>
                        <a:rPr lang="en-US" sz="3600" b="0" dirty="0"/>
                        <a:t>/ Sense-making</a:t>
                      </a:r>
                      <a:endParaRPr lang="en-US" sz="3600" b="0" dirty="0">
                        <a:solidFill>
                          <a:srgbClr val="002060"/>
                        </a:solidFill>
                        <a:latin typeface="Times New Roman"/>
                        <a:ea typeface="Calibri"/>
                      </a:endParaRPr>
                    </a:p>
                  </a:txBody>
                  <a:tcPr marL="68580" marR="68580" marT="0" marB="0"/>
                </a:tc>
                <a:tc>
                  <a:txBody>
                    <a:bodyPr/>
                    <a:lstStyle/>
                    <a:p>
                      <a:pPr marL="0" marR="0">
                        <a:spcBef>
                          <a:spcPts val="0"/>
                        </a:spcBef>
                        <a:spcAft>
                          <a:spcPts val="0"/>
                        </a:spcAft>
                      </a:pPr>
                      <a:r>
                        <a:rPr lang="en-US" sz="3600" b="0" dirty="0"/>
                        <a:t>Figure out what we’ve learnt as we go </a:t>
                      </a:r>
                      <a:endParaRPr lang="en-US" sz="3600" b="0" dirty="0">
                        <a:solidFill>
                          <a:srgbClr val="002060"/>
                        </a:solidFill>
                        <a:latin typeface="Times New Roman"/>
                        <a:ea typeface="Calibri"/>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4B251364-8733-4BDA-8B3E-F93678BB720C}" type="slidenum">
              <a:rPr lang="en-US" smtClean="0"/>
              <a:pPr/>
              <a:t>3</a:t>
            </a:fld>
            <a:endParaRPr lang="en-US" dirty="0"/>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r>
              <a:rPr lang="en-US" dirty="0"/>
              <a:t>Page </a:t>
            </a:r>
            <a:fld id="{E07AF1E5-F114-402D-B9C9-947D1578E8D1}" type="slidenum">
              <a:rPr lang="en-US"/>
              <a:pPr/>
              <a:t>30</a:t>
            </a:fld>
            <a:endParaRPr lang="en-US" dirty="0"/>
          </a:p>
        </p:txBody>
      </p:sp>
      <p:sp>
        <p:nvSpPr>
          <p:cNvPr id="1083396" name="Rectangle 4"/>
          <p:cNvSpPr>
            <a:spLocks noGrp="1" noRot="1" noChangeArrowheads="1"/>
          </p:cNvSpPr>
          <p:nvPr>
            <p:ph type="title"/>
          </p:nvPr>
        </p:nvSpPr>
        <p:spPr>
          <a:xfrm>
            <a:off x="457200" y="287338"/>
            <a:ext cx="8216900" cy="779462"/>
          </a:xfrm>
        </p:spPr>
        <p:txBody>
          <a:bodyPr/>
          <a:lstStyle/>
          <a:p>
            <a:pPr algn="ctr"/>
            <a:r>
              <a:rPr lang="en-US" sz="4000" dirty="0">
                <a:solidFill>
                  <a:srgbClr val="C00000"/>
                </a:solidFill>
              </a:rPr>
              <a:t> Findings I. About loss and resilience</a:t>
            </a:r>
          </a:p>
        </p:txBody>
      </p:sp>
      <p:sp>
        <p:nvSpPr>
          <p:cNvPr id="1083397" name="Rectangle 5"/>
          <p:cNvSpPr>
            <a:spLocks noGrp="1" noChangeArrowheads="1"/>
          </p:cNvSpPr>
          <p:nvPr>
            <p:ph type="body" sz="half" idx="1"/>
          </p:nvPr>
        </p:nvSpPr>
        <p:spPr>
          <a:xfrm>
            <a:off x="431800" y="1524000"/>
            <a:ext cx="4038600" cy="4525963"/>
          </a:xfrm>
          <a:noFill/>
          <a:ln>
            <a:solidFill>
              <a:schemeClr val="hlink"/>
            </a:solidFill>
          </a:ln>
        </p:spPr>
        <p:txBody>
          <a:bodyPr/>
          <a:lstStyle/>
          <a:p>
            <a:pPr>
              <a:buFont typeface="Wingdings" pitchFamily="2" charset="2"/>
              <a:buNone/>
            </a:pPr>
            <a:r>
              <a:rPr lang="en-US" dirty="0">
                <a:solidFill>
                  <a:schemeClr val="accent1"/>
                </a:solidFill>
              </a:rPr>
              <a:t>Organizational Losses even more severe than imagined. </a:t>
            </a:r>
          </a:p>
          <a:p>
            <a:pPr>
              <a:buFont typeface="Wingdings" pitchFamily="2" charset="2"/>
              <a:buNone/>
            </a:pPr>
            <a:r>
              <a:rPr lang="en-US" dirty="0">
                <a:solidFill>
                  <a:schemeClr val="accent1"/>
                </a:solidFill>
              </a:rPr>
              <a:t>Non-obvious losses:</a:t>
            </a:r>
          </a:p>
          <a:p>
            <a:pPr lvl="1"/>
            <a:r>
              <a:rPr lang="en-US" sz="2800" dirty="0">
                <a:solidFill>
                  <a:schemeClr val="accent1"/>
                </a:solidFill>
              </a:rPr>
              <a:t>People</a:t>
            </a:r>
          </a:p>
          <a:p>
            <a:pPr lvl="1"/>
            <a:r>
              <a:rPr lang="en-US" sz="2800" dirty="0">
                <a:solidFill>
                  <a:schemeClr val="accent1"/>
                </a:solidFill>
              </a:rPr>
              <a:t>Wealth</a:t>
            </a:r>
          </a:p>
          <a:p>
            <a:pPr lvl="1"/>
            <a:r>
              <a:rPr lang="en-US" sz="2800" dirty="0">
                <a:solidFill>
                  <a:schemeClr val="accent1"/>
                </a:solidFill>
              </a:rPr>
              <a:t>Systems, Routines and Processes</a:t>
            </a:r>
            <a:endParaRPr lang="en-US" dirty="0">
              <a:solidFill>
                <a:schemeClr val="accent1"/>
              </a:solidFill>
            </a:endParaRPr>
          </a:p>
          <a:p>
            <a:endParaRPr lang="en-US" dirty="0"/>
          </a:p>
        </p:txBody>
      </p:sp>
      <p:sp>
        <p:nvSpPr>
          <p:cNvPr id="1083398" name="Rectangle 6"/>
          <p:cNvSpPr>
            <a:spLocks noGrp="1" noChangeArrowheads="1"/>
          </p:cNvSpPr>
          <p:nvPr>
            <p:ph type="body" sz="half" idx="2"/>
          </p:nvPr>
        </p:nvSpPr>
        <p:spPr>
          <a:xfrm>
            <a:off x="4965700" y="1536700"/>
            <a:ext cx="3556000" cy="4525963"/>
          </a:xfrm>
          <a:noFill/>
          <a:ln>
            <a:solidFill>
              <a:schemeClr val="hlink"/>
            </a:solidFill>
          </a:ln>
        </p:spPr>
        <p:txBody>
          <a:bodyPr/>
          <a:lstStyle/>
          <a:p>
            <a:pPr marL="0" indent="0" algn="ctr">
              <a:buFont typeface="Wingdings" pitchFamily="2" charset="2"/>
              <a:buNone/>
            </a:pPr>
            <a:r>
              <a:rPr lang="en-US" dirty="0">
                <a:solidFill>
                  <a:schemeClr val="accent1"/>
                </a:solidFill>
              </a:rPr>
              <a:t>World Trade Center attacks vs. Other Industrial Crises:</a:t>
            </a:r>
          </a:p>
          <a:p>
            <a:pPr marL="0" indent="0" algn="ctr">
              <a:buFont typeface="Wingdings" pitchFamily="2" charset="2"/>
              <a:buNone/>
            </a:pPr>
            <a:endParaRPr lang="en-US" dirty="0">
              <a:solidFill>
                <a:schemeClr val="accent1"/>
              </a:solidFill>
            </a:endParaRPr>
          </a:p>
          <a:p>
            <a:pPr marL="0" indent="0" algn="ctr">
              <a:buFont typeface="Wingdings" pitchFamily="2" charset="2"/>
              <a:buNone/>
            </a:pPr>
            <a:r>
              <a:rPr lang="en-US" dirty="0">
                <a:solidFill>
                  <a:schemeClr val="accent1"/>
                </a:solidFill>
              </a:rPr>
              <a:t>Some aspects of the situation augured favorably for recovery</a:t>
            </a:r>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76250"/>
          </a:xfrm>
        </p:spPr>
        <p:txBody>
          <a:bodyPr/>
          <a:lstStyle/>
          <a:p>
            <a:r>
              <a:rPr lang="en-US" dirty="0"/>
              <a:t>Page </a:t>
            </a:r>
            <a:fld id="{811C80A0-2B0B-44A1-AD5A-97E6F0F135CA}" type="slidenum">
              <a:rPr lang="en-US"/>
              <a:pPr/>
              <a:t>31</a:t>
            </a:fld>
            <a:endParaRPr lang="en-US" dirty="0"/>
          </a:p>
        </p:txBody>
      </p:sp>
      <p:sp>
        <p:nvSpPr>
          <p:cNvPr id="1062914" name="Rectangle 2"/>
          <p:cNvSpPr>
            <a:spLocks noGrp="1" noRot="1" noChangeArrowheads="1"/>
          </p:cNvSpPr>
          <p:nvPr>
            <p:ph type="title"/>
          </p:nvPr>
        </p:nvSpPr>
        <p:spPr>
          <a:xfrm>
            <a:off x="520700" y="190500"/>
            <a:ext cx="8229600" cy="952500"/>
          </a:xfrm>
        </p:spPr>
        <p:txBody>
          <a:bodyPr/>
          <a:lstStyle/>
          <a:p>
            <a:r>
              <a:rPr lang="en-US" b="0" dirty="0"/>
              <a:t>Organizational Losses: People</a:t>
            </a:r>
          </a:p>
        </p:txBody>
      </p:sp>
      <p:sp>
        <p:nvSpPr>
          <p:cNvPr id="1062915" name="Rectangle 3"/>
          <p:cNvSpPr>
            <a:spLocks noGrp="1" noChangeArrowheads="1"/>
          </p:cNvSpPr>
          <p:nvPr>
            <p:ph type="body" idx="1"/>
          </p:nvPr>
        </p:nvSpPr>
        <p:spPr>
          <a:xfrm>
            <a:off x="215900" y="1155700"/>
            <a:ext cx="8458200" cy="5059363"/>
          </a:xfrm>
        </p:spPr>
        <p:txBody>
          <a:bodyPr/>
          <a:lstStyle/>
          <a:p>
            <a:r>
              <a:rPr lang="en-US" sz="2400" dirty="0"/>
              <a:t>Mentors, friends, colleagues and skilled people. </a:t>
            </a:r>
          </a:p>
          <a:p>
            <a:pPr lvl="1"/>
            <a:r>
              <a:rPr lang="en-US" sz="2000" dirty="0"/>
              <a:t>“I lost my mentor and my best friend… who do I even consult now?”</a:t>
            </a:r>
          </a:p>
          <a:p>
            <a:pPr lvl="1"/>
            <a:r>
              <a:rPr lang="en-US" sz="2000" dirty="0"/>
              <a:t>SO was an exceptionally tight knit firm… “we all grew up together.”</a:t>
            </a:r>
          </a:p>
          <a:p>
            <a:r>
              <a:rPr lang="en-US" sz="2400" dirty="0"/>
              <a:t>Client Relations: </a:t>
            </a:r>
            <a:r>
              <a:rPr lang="en-US" sz="2000" dirty="0"/>
              <a:t>“Loss of life is catastrophic in an industry that relies on personal relationships.”  (Business Week, 9.13.01)</a:t>
            </a:r>
          </a:p>
          <a:p>
            <a:r>
              <a:rPr lang="en-US" sz="2400" dirty="0"/>
              <a:t>Cost of Surviving:</a:t>
            </a:r>
          </a:p>
          <a:p>
            <a:pPr lvl="1"/>
            <a:r>
              <a:rPr lang="en-US" sz="2000" dirty="0"/>
              <a:t>Attended funerals/memorials (21 over one weekend). </a:t>
            </a:r>
          </a:p>
          <a:p>
            <a:pPr lvl="1"/>
            <a:r>
              <a:rPr lang="en-US" sz="2000" dirty="0"/>
              <a:t>Contacting and speaking with the families of the deceased, well wishers, media and “everyone we ever had contact with”.</a:t>
            </a:r>
          </a:p>
          <a:p>
            <a:pPr lvl="1"/>
            <a:r>
              <a:rPr lang="en-US" sz="2000" dirty="0"/>
              <a:t>Making personal sense of what happened and attending to one’s psychological and emotional needs</a:t>
            </a:r>
          </a:p>
          <a:p>
            <a:r>
              <a:rPr lang="en-US" sz="2400" dirty="0"/>
              <a:t>Time, cost and effort to hire, train, orient (and sometimes fire) new employees</a:t>
            </a:r>
          </a:p>
          <a:p>
            <a:endParaRPr lang="en-US" sz="1800" dirty="0"/>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553200" y="6248400"/>
            <a:ext cx="2133600" cy="476250"/>
          </a:xfrm>
        </p:spPr>
        <p:txBody>
          <a:bodyPr/>
          <a:lstStyle/>
          <a:p>
            <a:r>
              <a:rPr lang="en-US" dirty="0"/>
              <a:t>Page </a:t>
            </a:r>
            <a:fld id="{A905B94E-B9F0-4394-927B-54BAC074F909}" type="slidenum">
              <a:rPr lang="en-US"/>
              <a:pPr/>
              <a:t>32</a:t>
            </a:fld>
            <a:endParaRPr lang="en-US" dirty="0"/>
          </a:p>
        </p:txBody>
      </p:sp>
      <p:sp>
        <p:nvSpPr>
          <p:cNvPr id="927748" name="Rectangle 4"/>
          <p:cNvSpPr>
            <a:spLocks noGrp="1" noRot="1" noChangeArrowheads="1"/>
          </p:cNvSpPr>
          <p:nvPr>
            <p:ph type="title"/>
          </p:nvPr>
        </p:nvSpPr>
        <p:spPr>
          <a:xfrm>
            <a:off x="457200" y="381000"/>
            <a:ext cx="8229600" cy="743712"/>
          </a:xfrm>
        </p:spPr>
        <p:txBody>
          <a:bodyPr>
            <a:normAutofit/>
          </a:bodyPr>
          <a:lstStyle/>
          <a:p>
            <a:r>
              <a:rPr lang="en-US" sz="4400" b="0" dirty="0"/>
              <a:t>Organizational Losses: Wealth</a:t>
            </a:r>
          </a:p>
        </p:txBody>
      </p:sp>
      <p:sp>
        <p:nvSpPr>
          <p:cNvPr id="927749" name="Rectangle 5"/>
          <p:cNvSpPr>
            <a:spLocks noGrp="1" noChangeArrowheads="1"/>
          </p:cNvSpPr>
          <p:nvPr>
            <p:ph type="body" idx="1"/>
          </p:nvPr>
        </p:nvSpPr>
        <p:spPr/>
        <p:txBody>
          <a:bodyPr/>
          <a:lstStyle/>
          <a:p>
            <a:r>
              <a:rPr lang="en-US" sz="2800" dirty="0"/>
              <a:t>Income stream shut down</a:t>
            </a:r>
          </a:p>
          <a:p>
            <a:r>
              <a:rPr lang="en-US" sz="2800" dirty="0"/>
              <a:t>Expenses soared </a:t>
            </a:r>
          </a:p>
          <a:p>
            <a:pPr lvl="1"/>
            <a:r>
              <a:rPr lang="en-US" sz="2400" dirty="0"/>
              <a:t>All the normal business expenses +</a:t>
            </a:r>
          </a:p>
          <a:p>
            <a:pPr lvl="1"/>
            <a:r>
              <a:rPr lang="en-US" sz="2400" dirty="0"/>
              <a:t>Rebuilding + </a:t>
            </a:r>
          </a:p>
          <a:p>
            <a:pPr lvl="1"/>
            <a:r>
              <a:rPr lang="en-US" sz="2400" dirty="0"/>
              <a:t>Legal, public relations, counseling and other special extraordinary issues </a:t>
            </a:r>
          </a:p>
          <a:p>
            <a:r>
              <a:rPr lang="en-US" sz="2800" dirty="0"/>
              <a:t>Loss of Capital</a:t>
            </a:r>
          </a:p>
          <a:p>
            <a:pPr lvl="1"/>
            <a:r>
              <a:rPr lang="en-US" sz="2400" dirty="0"/>
              <a:t>9 partners died: deceased partners’ interest was paid out. </a:t>
            </a:r>
          </a:p>
          <a:p>
            <a:pPr>
              <a:buFont typeface="Wingdings" pitchFamily="2" charset="2"/>
              <a:buNone/>
            </a:pPr>
            <a:endParaRPr lang="en-US" sz="2800" dirty="0"/>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248400"/>
            <a:ext cx="2133600" cy="476250"/>
          </a:xfrm>
        </p:spPr>
        <p:txBody>
          <a:bodyPr/>
          <a:lstStyle/>
          <a:p>
            <a:r>
              <a:rPr lang="en-US" dirty="0"/>
              <a:t>Page </a:t>
            </a:r>
            <a:fld id="{B0ED5CFB-7A60-4FA8-ABD0-507D1A164F15}" type="slidenum">
              <a:rPr lang="en-US"/>
              <a:pPr/>
              <a:t>33</a:t>
            </a:fld>
            <a:endParaRPr lang="en-US" dirty="0"/>
          </a:p>
        </p:txBody>
      </p:sp>
      <p:sp>
        <p:nvSpPr>
          <p:cNvPr id="932866" name="Rectangle 2"/>
          <p:cNvSpPr>
            <a:spLocks noGrp="1" noRot="1" noChangeArrowheads="1"/>
          </p:cNvSpPr>
          <p:nvPr>
            <p:ph type="title"/>
          </p:nvPr>
        </p:nvSpPr>
        <p:spPr>
          <a:xfrm>
            <a:off x="457200" y="381000"/>
            <a:ext cx="8229600" cy="914400"/>
          </a:xfrm>
        </p:spPr>
        <p:txBody>
          <a:bodyPr>
            <a:noAutofit/>
          </a:bodyPr>
          <a:lstStyle/>
          <a:p>
            <a:r>
              <a:rPr lang="en-US" sz="4000" b="0" dirty="0"/>
              <a:t>Organizational Losses: Systems, Routines and Processes</a:t>
            </a:r>
          </a:p>
        </p:txBody>
      </p:sp>
      <p:sp>
        <p:nvSpPr>
          <p:cNvPr id="932867" name="Rectangle 3"/>
          <p:cNvSpPr>
            <a:spLocks noGrp="1" noChangeArrowheads="1"/>
          </p:cNvSpPr>
          <p:nvPr>
            <p:ph type="body" idx="1"/>
          </p:nvPr>
        </p:nvSpPr>
        <p:spPr>
          <a:xfrm>
            <a:off x="0" y="1511300"/>
            <a:ext cx="8940800" cy="5346700"/>
          </a:xfrm>
        </p:spPr>
        <p:txBody>
          <a:bodyPr/>
          <a:lstStyle/>
          <a:p>
            <a:pPr marL="168275" indent="-168275">
              <a:spcBef>
                <a:spcPct val="5000"/>
              </a:spcBef>
            </a:pPr>
            <a:r>
              <a:rPr lang="en-US" sz="2400" dirty="0"/>
              <a:t> Intangible assets</a:t>
            </a:r>
          </a:p>
          <a:p>
            <a:pPr marL="638175" lvl="1" indent="-355600">
              <a:spcBef>
                <a:spcPct val="5000"/>
              </a:spcBef>
            </a:pPr>
            <a:r>
              <a:rPr lang="en-US" sz="2000" dirty="0"/>
              <a:t>Institutional Knowledge and Records</a:t>
            </a:r>
          </a:p>
          <a:p>
            <a:pPr marL="1092200" lvl="2" indent="-225425"/>
            <a:r>
              <a:rPr lang="en-US" sz="1800" dirty="0"/>
              <a:t>All computers, paper files and corporate records were lost. </a:t>
            </a:r>
          </a:p>
          <a:p>
            <a:pPr marL="1092200" lvl="2" indent="-225425"/>
            <a:r>
              <a:rPr lang="en-US" sz="1800" dirty="0"/>
              <a:t>Client and contact lists had to be recreated from memory.</a:t>
            </a:r>
          </a:p>
          <a:p>
            <a:pPr marL="638175" lvl="1" indent="-355600"/>
            <a:r>
              <a:rPr lang="en-US" sz="2000" dirty="0"/>
              <a:t>Technical processes</a:t>
            </a:r>
          </a:p>
          <a:p>
            <a:pPr marL="638175" lvl="1" indent="-355600"/>
            <a:r>
              <a:rPr lang="en-US" sz="2000" dirty="0"/>
              <a:t>Physical Systems: </a:t>
            </a:r>
            <a:r>
              <a:rPr lang="en-US" sz="2000" dirty="0">
                <a:cs typeface="Times New Roman" pitchFamily="18" charset="0"/>
              </a:rPr>
              <a:t>short, </a:t>
            </a:r>
            <a:r>
              <a:rPr lang="en-US" sz="2000" dirty="0" smtClean="0">
                <a:cs typeface="Times New Roman" pitchFamily="18" charset="0"/>
              </a:rPr>
              <a:t>interim </a:t>
            </a:r>
            <a:r>
              <a:rPr lang="en-US" sz="2000" dirty="0">
                <a:cs typeface="Times New Roman" pitchFamily="18" charset="0"/>
              </a:rPr>
              <a:t>&amp; long term solutions needed</a:t>
            </a:r>
            <a:endParaRPr lang="en-US" sz="2000" dirty="0"/>
          </a:p>
          <a:p>
            <a:pPr marL="168275" indent="-168275">
              <a:spcBef>
                <a:spcPct val="5000"/>
              </a:spcBef>
            </a:pPr>
            <a:r>
              <a:rPr lang="en-US" sz="2400" dirty="0">
                <a:cs typeface="Times New Roman" pitchFamily="18" charset="0"/>
              </a:rPr>
              <a:t> Supervisory Structure Decimated</a:t>
            </a:r>
          </a:p>
          <a:p>
            <a:pPr marL="638175" lvl="1" indent="-355600">
              <a:spcBef>
                <a:spcPct val="5000"/>
              </a:spcBef>
              <a:buFont typeface="Wingdings" pitchFamily="2" charset="2"/>
              <a:buNone/>
            </a:pPr>
            <a:r>
              <a:rPr lang="en-US" sz="1800" dirty="0">
                <a:solidFill>
                  <a:srgbClr val="FFFF00"/>
                </a:solidFill>
              </a:rPr>
              <a:t>    “ </a:t>
            </a:r>
            <a:r>
              <a:rPr lang="en-US" sz="1800" dirty="0"/>
              <a:t>For every function, we had to ask, Who’s left here to do it? Can we still do it? Who do we need in the short term? Who do we need in the long term?”</a:t>
            </a:r>
            <a:endParaRPr lang="en-US" sz="2000" dirty="0"/>
          </a:p>
          <a:p>
            <a:pPr marL="168275" indent="-168275">
              <a:spcBef>
                <a:spcPct val="5000"/>
              </a:spcBef>
            </a:pPr>
            <a:r>
              <a:rPr lang="en-US" sz="2400" dirty="0"/>
              <a:t> Organization Routines and Processes</a:t>
            </a:r>
          </a:p>
          <a:p>
            <a:pPr marL="638175" lvl="1" indent="-355600">
              <a:spcBef>
                <a:spcPct val="5000"/>
              </a:spcBef>
              <a:buFont typeface="Wingdings" pitchFamily="2" charset="2"/>
              <a:buNone/>
            </a:pPr>
            <a:r>
              <a:rPr lang="en-US" sz="2000" dirty="0">
                <a:solidFill>
                  <a:srgbClr val="FFFF00"/>
                </a:solidFill>
              </a:rPr>
              <a:t>   “ </a:t>
            </a:r>
            <a:r>
              <a:rPr lang="en-US" sz="1900" dirty="0">
                <a:cs typeface="Times New Roman" pitchFamily="18" charset="0"/>
              </a:rPr>
              <a:t>66 of my colleagues died, [which] made my ability to do everything</a:t>
            </a:r>
            <a:r>
              <a:rPr lang="en-US" sz="1900" dirty="0"/>
              <a:t> much more difficult …  We had a shorthand.  I would talk to Z at least 3 times a day every day. We didn’t need to speak for long, just 30 seconds. But that takes 5 minutes with everyone else.”</a:t>
            </a:r>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Source of  </a:t>
            </a:r>
            <a:br>
              <a:rPr lang="en-US" sz="4800" dirty="0" smtClean="0"/>
            </a:br>
            <a:r>
              <a:rPr lang="en-US" sz="4800" dirty="0" smtClean="0"/>
              <a:t>Sandler O’Neill’s Resilience</a:t>
            </a:r>
            <a:endParaRPr lang="en-US" sz="4800" dirty="0"/>
          </a:p>
        </p:txBody>
      </p:sp>
      <p:sp>
        <p:nvSpPr>
          <p:cNvPr id="3" name="Content Placeholder 2"/>
          <p:cNvSpPr>
            <a:spLocks noGrp="1"/>
          </p:cNvSpPr>
          <p:nvPr>
            <p:ph idx="1"/>
          </p:nvPr>
        </p:nvSpPr>
        <p:spPr>
          <a:xfrm>
            <a:off x="457200" y="2590800"/>
            <a:ext cx="8229600" cy="3733800"/>
          </a:xfrm>
        </p:spPr>
        <p:txBody>
          <a:bodyPr>
            <a:normAutofit/>
          </a:bodyPr>
          <a:lstStyle/>
          <a:p>
            <a:pPr marL="609600" indent="-609600" algn="ctr">
              <a:buClr>
                <a:srgbClr val="FFFF00"/>
              </a:buClr>
              <a:buSzPct val="70000"/>
              <a:buNone/>
            </a:pPr>
            <a:r>
              <a:rPr lang="en-US" sz="3600" b="1" u="sng" dirty="0" smtClean="0">
                <a:solidFill>
                  <a:schemeClr val="tx2"/>
                </a:solidFill>
                <a:latin typeface="Arial" charset="0"/>
              </a:rPr>
              <a:t>Moral Purpose</a:t>
            </a:r>
          </a:p>
          <a:p>
            <a:pPr marL="609600" indent="-609600" algn="ctr">
              <a:buClr>
                <a:srgbClr val="FFFF00"/>
              </a:buClr>
              <a:buSzPct val="70000"/>
              <a:buNone/>
            </a:pPr>
            <a:r>
              <a:rPr lang="en-US" sz="3600" b="1" dirty="0" smtClean="0">
                <a:solidFill>
                  <a:schemeClr val="tx2"/>
                </a:solidFill>
                <a:latin typeface="Arial" charset="0"/>
              </a:rPr>
              <a:t>Direct motivation</a:t>
            </a:r>
          </a:p>
          <a:p>
            <a:pPr marL="609600" indent="-609600" algn="ctr">
              <a:buClr>
                <a:srgbClr val="FFFF00"/>
              </a:buClr>
              <a:buSzPct val="70000"/>
              <a:buNone/>
            </a:pPr>
            <a:r>
              <a:rPr lang="en-US" sz="3600" b="1" dirty="0" smtClean="0">
                <a:solidFill>
                  <a:schemeClr val="tx2"/>
                </a:solidFill>
                <a:latin typeface="Arial" charset="0"/>
              </a:rPr>
              <a:t>An ability to get help</a:t>
            </a:r>
          </a:p>
          <a:p>
            <a:pPr marL="609600" indent="-609600" algn="ctr">
              <a:buClr>
                <a:srgbClr val="FFFF00"/>
              </a:buClr>
              <a:buSzPct val="70000"/>
              <a:buNone/>
            </a:pPr>
            <a:r>
              <a:rPr lang="en-US" sz="3600" b="1" dirty="0" smtClean="0">
                <a:solidFill>
                  <a:schemeClr val="tx2"/>
                </a:solidFill>
                <a:latin typeface="Arial" charset="0"/>
              </a:rPr>
              <a:t>The pull of opportunity</a:t>
            </a:r>
            <a:endParaRPr lang="en-US" sz="3600" b="1" dirty="0">
              <a:solidFill>
                <a:schemeClr val="tx2"/>
              </a:solidFill>
              <a:latin typeface="Arial" charset="0"/>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34</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553200" y="6248400"/>
            <a:ext cx="2133600" cy="476250"/>
          </a:xfrm>
        </p:spPr>
        <p:txBody>
          <a:bodyPr/>
          <a:lstStyle/>
          <a:p>
            <a:r>
              <a:rPr lang="en-US" dirty="0"/>
              <a:t>Page </a:t>
            </a:r>
            <a:fld id="{DAF5E20C-7BCA-47D9-8898-8BD78DCCB70F}" type="slidenum">
              <a:rPr lang="en-US"/>
              <a:pPr/>
              <a:t>35</a:t>
            </a:fld>
            <a:endParaRPr lang="en-US" dirty="0"/>
          </a:p>
        </p:txBody>
      </p:sp>
      <p:sp>
        <p:nvSpPr>
          <p:cNvPr id="1070082" name="Rectangle 2"/>
          <p:cNvSpPr>
            <a:spLocks noGrp="1" noRot="1" noChangeArrowheads="1"/>
          </p:cNvSpPr>
          <p:nvPr>
            <p:ph type="title"/>
          </p:nvPr>
        </p:nvSpPr>
        <p:spPr/>
        <p:txBody>
          <a:bodyPr>
            <a:noAutofit/>
          </a:bodyPr>
          <a:lstStyle/>
          <a:p>
            <a:r>
              <a:rPr lang="en-US" sz="4000" dirty="0"/>
              <a:t>Moral Purpose: No longer just a “money machine”</a:t>
            </a:r>
          </a:p>
        </p:txBody>
      </p:sp>
      <p:sp>
        <p:nvSpPr>
          <p:cNvPr id="1070083" name="Rectangle 3"/>
          <p:cNvSpPr>
            <a:spLocks noGrp="1" noChangeArrowheads="1"/>
          </p:cNvSpPr>
          <p:nvPr>
            <p:ph type="body" idx="1"/>
          </p:nvPr>
        </p:nvSpPr>
        <p:spPr>
          <a:xfrm>
            <a:off x="304800" y="2057400"/>
            <a:ext cx="8547100" cy="4525963"/>
          </a:xfrm>
        </p:spPr>
        <p:txBody>
          <a:bodyPr/>
          <a:lstStyle/>
          <a:p>
            <a:pPr>
              <a:lnSpc>
                <a:spcPct val="90000"/>
              </a:lnSpc>
              <a:buFont typeface="Wingdings" pitchFamily="2" charset="2"/>
              <a:buNone/>
            </a:pPr>
            <a:r>
              <a:rPr lang="en-US" sz="2800" dirty="0"/>
              <a:t>Pre 9/11: The firm as instrument for “feeding the mouths of families”</a:t>
            </a:r>
          </a:p>
          <a:p>
            <a:pPr>
              <a:lnSpc>
                <a:spcPct val="90000"/>
              </a:lnSpc>
              <a:buFont typeface="Wingdings" pitchFamily="2" charset="2"/>
              <a:buNone/>
            </a:pPr>
            <a:r>
              <a:rPr lang="en-US" sz="2800" dirty="0"/>
              <a:t>Post 9/11:</a:t>
            </a:r>
          </a:p>
          <a:p>
            <a:pPr>
              <a:lnSpc>
                <a:spcPct val="90000"/>
              </a:lnSpc>
              <a:buFont typeface="Wingdings" pitchFamily="2" charset="2"/>
              <a:buNone/>
            </a:pPr>
            <a:r>
              <a:rPr lang="en-US" sz="2800" dirty="0">
                <a:solidFill>
                  <a:srgbClr val="FFFF00"/>
                </a:solidFill>
              </a:rPr>
              <a:t>“</a:t>
            </a:r>
            <a:r>
              <a:rPr lang="en-US" sz="2800" dirty="0"/>
              <a:t>I feel more motivated and more determined. We have more responsibility to … [rebuild the firm] for those who are gone.”</a:t>
            </a:r>
          </a:p>
          <a:p>
            <a:pPr>
              <a:lnSpc>
                <a:spcPct val="90000"/>
              </a:lnSpc>
              <a:buFont typeface="Wingdings" pitchFamily="2" charset="2"/>
              <a:buNone/>
            </a:pPr>
            <a:r>
              <a:rPr lang="en-US" sz="2800" dirty="0">
                <a:solidFill>
                  <a:srgbClr val="FFFF00"/>
                </a:solidFill>
              </a:rPr>
              <a:t>“</a:t>
            </a:r>
            <a:r>
              <a:rPr lang="en-US" sz="2800" dirty="0"/>
              <a:t>I never really wanted to come back to the Street after I left, but this is different. From just a moral standpoint, it is absolutely the right thing to do.”</a:t>
            </a:r>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553200" y="6248400"/>
            <a:ext cx="2133600" cy="476250"/>
          </a:xfrm>
        </p:spPr>
        <p:txBody>
          <a:bodyPr/>
          <a:lstStyle/>
          <a:p>
            <a:r>
              <a:rPr lang="en-US" dirty="0"/>
              <a:t>Page </a:t>
            </a:r>
            <a:fld id="{744FBD3E-98C7-45DD-B6EE-B5DF57DF4C9B}" type="slidenum">
              <a:rPr lang="en-US"/>
              <a:pPr/>
              <a:t>36</a:t>
            </a:fld>
            <a:endParaRPr lang="en-US" dirty="0"/>
          </a:p>
        </p:txBody>
      </p:sp>
      <p:sp>
        <p:nvSpPr>
          <p:cNvPr id="884742" name="Rectangle 6"/>
          <p:cNvSpPr>
            <a:spLocks noGrp="1" noRot="1" noChangeArrowheads="1"/>
          </p:cNvSpPr>
          <p:nvPr>
            <p:ph type="title"/>
          </p:nvPr>
        </p:nvSpPr>
        <p:spPr>
          <a:xfrm>
            <a:off x="457200" y="274638"/>
            <a:ext cx="8445500" cy="1016000"/>
          </a:xfrm>
        </p:spPr>
        <p:txBody>
          <a:bodyPr>
            <a:normAutofit/>
          </a:bodyPr>
          <a:lstStyle/>
          <a:p>
            <a:r>
              <a:rPr lang="en-US" u="sng" dirty="0"/>
              <a:t>Motivation</a:t>
            </a:r>
            <a:r>
              <a:rPr lang="en-US" dirty="0"/>
              <a:t> and Moral Purpose </a:t>
            </a:r>
          </a:p>
        </p:txBody>
      </p:sp>
      <p:sp>
        <p:nvSpPr>
          <p:cNvPr id="884743" name="Rectangle 7"/>
          <p:cNvSpPr>
            <a:spLocks noGrp="1" noChangeArrowheads="1"/>
          </p:cNvSpPr>
          <p:nvPr>
            <p:ph type="body" idx="1"/>
          </p:nvPr>
        </p:nvSpPr>
        <p:spPr>
          <a:xfrm>
            <a:off x="457200" y="1981200"/>
            <a:ext cx="8229600" cy="4525963"/>
          </a:xfrm>
        </p:spPr>
        <p:txBody>
          <a:bodyPr/>
          <a:lstStyle/>
          <a:p>
            <a:pPr>
              <a:lnSpc>
                <a:spcPct val="90000"/>
              </a:lnSpc>
            </a:pPr>
            <a:r>
              <a:rPr lang="en-US" dirty="0"/>
              <a:t>Employees </a:t>
            </a:r>
          </a:p>
          <a:p>
            <a:pPr lvl="1">
              <a:lnSpc>
                <a:spcPct val="90000"/>
              </a:lnSpc>
            </a:pPr>
            <a:r>
              <a:rPr lang="en-US" dirty="0"/>
              <a:t>When Sandler’s salespeople sold stocks and bonds, they were selling for their dead colleagues as well as themselves</a:t>
            </a:r>
          </a:p>
          <a:p>
            <a:pPr>
              <a:lnSpc>
                <a:spcPct val="90000"/>
              </a:lnSpc>
            </a:pPr>
            <a:r>
              <a:rPr lang="en-US" dirty="0"/>
              <a:t>Customers, Suppliers, etc…</a:t>
            </a:r>
          </a:p>
          <a:p>
            <a:pPr lvl="1">
              <a:lnSpc>
                <a:spcPct val="90000"/>
              </a:lnSpc>
            </a:pPr>
            <a:r>
              <a:rPr lang="en-US" dirty="0"/>
              <a:t>Clients wanted to honor their relationship with those who died</a:t>
            </a:r>
          </a:p>
          <a:p>
            <a:pPr lvl="1">
              <a:lnSpc>
                <a:spcPct val="90000"/>
              </a:lnSpc>
            </a:pPr>
            <a:r>
              <a:rPr lang="en-US" dirty="0"/>
              <a:t>Most people felt that they participated in the recovery</a:t>
            </a:r>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4294967295"/>
          </p:nvPr>
        </p:nvSpPr>
        <p:spPr>
          <a:xfrm>
            <a:off x="6553200" y="6248400"/>
            <a:ext cx="2133600" cy="476250"/>
          </a:xfrm>
        </p:spPr>
        <p:txBody>
          <a:bodyPr/>
          <a:lstStyle/>
          <a:p>
            <a:r>
              <a:rPr lang="en-US" dirty="0"/>
              <a:t>Page </a:t>
            </a:r>
            <a:fld id="{FB1FC05F-57FE-4745-8074-981BB13804FC}" type="slidenum">
              <a:rPr lang="en-US"/>
              <a:pPr/>
              <a:t>37</a:t>
            </a:fld>
            <a:endParaRPr lang="en-US" dirty="0"/>
          </a:p>
        </p:txBody>
      </p:sp>
      <p:sp>
        <p:nvSpPr>
          <p:cNvPr id="1072130" name="Rectangle 2"/>
          <p:cNvSpPr>
            <a:spLocks noGrp="1" noRot="1" noChangeArrowheads="1"/>
          </p:cNvSpPr>
          <p:nvPr>
            <p:ph type="title"/>
          </p:nvPr>
        </p:nvSpPr>
        <p:spPr>
          <a:xfrm>
            <a:off x="457200" y="274638"/>
            <a:ext cx="8445500" cy="1016000"/>
          </a:xfrm>
        </p:spPr>
        <p:txBody>
          <a:bodyPr/>
          <a:lstStyle/>
          <a:p>
            <a:r>
              <a:rPr lang="en-US" sz="4000" u="sng" dirty="0"/>
              <a:t>Attracting Help </a:t>
            </a:r>
            <a:r>
              <a:rPr lang="en-US" sz="4000" dirty="0"/>
              <a:t>and Moral Purpose</a:t>
            </a:r>
          </a:p>
        </p:txBody>
      </p:sp>
      <p:sp>
        <p:nvSpPr>
          <p:cNvPr id="1072131" name="Rectangle 3"/>
          <p:cNvSpPr>
            <a:spLocks noGrp="1" noChangeArrowheads="1"/>
          </p:cNvSpPr>
          <p:nvPr>
            <p:ph type="body" idx="1"/>
          </p:nvPr>
        </p:nvSpPr>
        <p:spPr>
          <a:xfrm>
            <a:off x="381000" y="1828800"/>
            <a:ext cx="8229600" cy="4525963"/>
          </a:xfrm>
        </p:spPr>
        <p:txBody>
          <a:bodyPr/>
          <a:lstStyle/>
          <a:p>
            <a:pPr>
              <a:lnSpc>
                <a:spcPct val="90000"/>
              </a:lnSpc>
            </a:pPr>
            <a:r>
              <a:rPr lang="en-US" dirty="0"/>
              <a:t>Outsourcing extraordinary demands</a:t>
            </a:r>
          </a:p>
          <a:p>
            <a:pPr lvl="1">
              <a:lnSpc>
                <a:spcPct val="90000"/>
              </a:lnSpc>
            </a:pPr>
            <a:r>
              <a:rPr lang="en-US" dirty="0"/>
              <a:t>Making use of volunteers </a:t>
            </a:r>
          </a:p>
          <a:p>
            <a:pPr>
              <a:lnSpc>
                <a:spcPct val="90000"/>
              </a:lnSpc>
            </a:pPr>
            <a:r>
              <a:rPr lang="en-US" dirty="0"/>
              <a:t>Crisis generated publicity </a:t>
            </a:r>
          </a:p>
          <a:p>
            <a:pPr lvl="1">
              <a:lnSpc>
                <a:spcPct val="90000"/>
              </a:lnSpc>
            </a:pPr>
            <a:r>
              <a:rPr lang="en-US" dirty="0"/>
              <a:t>Adroitly managed rare public profiles</a:t>
            </a:r>
          </a:p>
          <a:p>
            <a:pPr lvl="1">
              <a:lnSpc>
                <a:spcPct val="90000"/>
              </a:lnSpc>
            </a:pPr>
            <a:r>
              <a:rPr lang="en-US" dirty="0"/>
              <a:t>Help from larger banks and competitors </a:t>
            </a:r>
          </a:p>
          <a:p>
            <a:pPr>
              <a:lnSpc>
                <a:spcPct val="90000"/>
              </a:lnSpc>
            </a:pPr>
            <a:r>
              <a:rPr lang="en-US" dirty="0"/>
              <a:t>Openness to receiving help is not that common:</a:t>
            </a:r>
          </a:p>
          <a:p>
            <a:pPr lvl="1">
              <a:lnSpc>
                <a:spcPct val="90000"/>
              </a:lnSpc>
            </a:pPr>
            <a:r>
              <a:rPr lang="en-US" dirty="0"/>
              <a:t>Trauma can be isolating</a:t>
            </a:r>
          </a:p>
          <a:p>
            <a:pPr lvl="1">
              <a:lnSpc>
                <a:spcPct val="90000"/>
              </a:lnSpc>
            </a:pPr>
            <a:r>
              <a:rPr lang="en-US" dirty="0"/>
              <a:t>Other firms withdrew</a:t>
            </a:r>
          </a:p>
        </p:txBody>
      </p:sp>
      <p:sp>
        <p:nvSpPr>
          <p:cNvPr id="107213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21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213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213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1" name="Footer Placeholder 10"/>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4294967295"/>
          </p:nvPr>
        </p:nvSpPr>
        <p:spPr>
          <a:xfrm>
            <a:off x="6553200" y="6248400"/>
            <a:ext cx="2133600" cy="476250"/>
          </a:xfrm>
        </p:spPr>
        <p:txBody>
          <a:bodyPr/>
          <a:lstStyle/>
          <a:p>
            <a:r>
              <a:rPr lang="en-US" dirty="0"/>
              <a:t>Page </a:t>
            </a:r>
            <a:fld id="{42AFBDA1-75C4-4066-BA9E-B055A09C2C9E}" type="slidenum">
              <a:rPr lang="en-US"/>
              <a:pPr/>
              <a:t>38</a:t>
            </a:fld>
            <a:endParaRPr lang="en-US" dirty="0"/>
          </a:p>
        </p:txBody>
      </p:sp>
      <p:sp>
        <p:nvSpPr>
          <p:cNvPr id="1071106" name="Rectangle 2"/>
          <p:cNvSpPr>
            <a:spLocks noGrp="1" noRot="1" noChangeArrowheads="1"/>
          </p:cNvSpPr>
          <p:nvPr>
            <p:ph type="title"/>
          </p:nvPr>
        </p:nvSpPr>
        <p:spPr>
          <a:xfrm>
            <a:off x="457200" y="274638"/>
            <a:ext cx="8445500" cy="1016000"/>
          </a:xfrm>
        </p:spPr>
        <p:txBody>
          <a:bodyPr>
            <a:normAutofit fontScale="90000"/>
          </a:bodyPr>
          <a:lstStyle/>
          <a:p>
            <a:r>
              <a:rPr lang="en-US" u="sng" dirty="0"/>
              <a:t>The Pull of Opportunity </a:t>
            </a:r>
            <a:br>
              <a:rPr lang="en-US" u="sng" dirty="0"/>
            </a:br>
            <a:r>
              <a:rPr lang="en-US" sz="3600" dirty="0"/>
              <a:t>and Moral Purpose</a:t>
            </a:r>
          </a:p>
        </p:txBody>
      </p:sp>
      <p:sp>
        <p:nvSpPr>
          <p:cNvPr id="1071107" name="Rectangle 3"/>
          <p:cNvSpPr>
            <a:spLocks noGrp="1" noChangeArrowheads="1"/>
          </p:cNvSpPr>
          <p:nvPr>
            <p:ph type="body" idx="1"/>
          </p:nvPr>
        </p:nvSpPr>
        <p:spPr>
          <a:xfrm>
            <a:off x="215900" y="1460500"/>
            <a:ext cx="8750300" cy="4525963"/>
          </a:xfrm>
        </p:spPr>
        <p:txBody>
          <a:bodyPr/>
          <a:lstStyle/>
          <a:p>
            <a:r>
              <a:rPr lang="en-US" sz="2800" dirty="0"/>
              <a:t>Enormous effort put forth. How to explain it? </a:t>
            </a:r>
          </a:p>
          <a:p>
            <a:pPr lvl="1">
              <a:buFont typeface="Wingdings" pitchFamily="2" charset="2"/>
              <a:buNone/>
            </a:pPr>
            <a:r>
              <a:rPr lang="en-US" sz="2400" dirty="0"/>
              <a:t>“Sprinting a marathon”</a:t>
            </a:r>
          </a:p>
          <a:p>
            <a:r>
              <a:rPr lang="en-US" sz="2800" dirty="0"/>
              <a:t>Tragedy’s upside: (Individual) Opportunity </a:t>
            </a:r>
          </a:p>
          <a:p>
            <a:pPr lvl="1">
              <a:buFont typeface="Wingdings" pitchFamily="2" charset="2"/>
              <a:buNone/>
            </a:pPr>
            <a:r>
              <a:rPr lang="en-US" sz="2400" dirty="0"/>
              <a:t>“For every deconstruction there is construction” </a:t>
            </a:r>
          </a:p>
          <a:p>
            <a:pPr lvl="1">
              <a:buFont typeface="Wingdings" pitchFamily="2" charset="2"/>
              <a:buNone/>
            </a:pPr>
            <a:r>
              <a:rPr lang="en-US" sz="2400" dirty="0"/>
              <a:t>“…more opportunities that you could follow up on” </a:t>
            </a:r>
          </a:p>
          <a:p>
            <a:r>
              <a:rPr lang="en-US" sz="2800" dirty="0"/>
              <a:t>Opportunities at the firm level </a:t>
            </a:r>
          </a:p>
          <a:p>
            <a:pPr lvl="1">
              <a:buFont typeface="Wingdings" pitchFamily="2" charset="2"/>
              <a:buNone/>
            </a:pPr>
            <a:r>
              <a:rPr lang="en-US" sz="2400" dirty="0"/>
              <a:t>“Competitors included us in underwriting. Companies that we would never speak with … an open forum. Some of these relationships will be enduring.”</a:t>
            </a:r>
          </a:p>
        </p:txBody>
      </p:sp>
      <p:sp>
        <p:nvSpPr>
          <p:cNvPr id="107110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11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1110"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111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1" name="Footer Placeholder 10"/>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4294967295"/>
          </p:nvPr>
        </p:nvSpPr>
        <p:spPr>
          <a:xfrm>
            <a:off x="6553200" y="6248400"/>
            <a:ext cx="2133600" cy="476250"/>
          </a:xfrm>
        </p:spPr>
        <p:txBody>
          <a:bodyPr/>
          <a:lstStyle/>
          <a:p>
            <a:r>
              <a:rPr lang="en-US" dirty="0"/>
              <a:t>Page </a:t>
            </a:r>
            <a:fld id="{4E0007B7-4638-4E82-A5EE-C1DC379D4D8E}" type="slidenum">
              <a:rPr lang="en-US"/>
              <a:pPr/>
              <a:t>39</a:t>
            </a:fld>
            <a:endParaRPr lang="en-US" dirty="0"/>
          </a:p>
        </p:txBody>
      </p:sp>
      <p:sp>
        <p:nvSpPr>
          <p:cNvPr id="1073154" name="Rectangle 2"/>
          <p:cNvSpPr>
            <a:spLocks noGrp="1" noRot="1" noChangeArrowheads="1"/>
          </p:cNvSpPr>
          <p:nvPr>
            <p:ph type="title"/>
          </p:nvPr>
        </p:nvSpPr>
        <p:spPr>
          <a:xfrm>
            <a:off x="457200" y="274638"/>
            <a:ext cx="8445500" cy="1016000"/>
          </a:xfrm>
        </p:spPr>
        <p:txBody>
          <a:bodyPr>
            <a:normAutofit fontScale="90000"/>
          </a:bodyPr>
          <a:lstStyle/>
          <a:p>
            <a:r>
              <a:rPr lang="en-US" u="sng" dirty="0"/>
              <a:t>The Pull of Opportunity </a:t>
            </a:r>
            <a:br>
              <a:rPr lang="en-US" u="sng" dirty="0"/>
            </a:br>
            <a:r>
              <a:rPr lang="en-US" sz="3600" dirty="0"/>
              <a:t>and Moral Purpose</a:t>
            </a:r>
          </a:p>
        </p:txBody>
      </p:sp>
      <p:sp>
        <p:nvSpPr>
          <p:cNvPr id="1073155" name="Rectangle 3"/>
          <p:cNvSpPr>
            <a:spLocks noGrp="1" noChangeArrowheads="1"/>
          </p:cNvSpPr>
          <p:nvPr>
            <p:ph type="body" idx="1"/>
          </p:nvPr>
        </p:nvSpPr>
        <p:spPr>
          <a:xfrm>
            <a:off x="215900" y="1460500"/>
            <a:ext cx="8750300" cy="4525963"/>
          </a:xfrm>
        </p:spPr>
        <p:txBody>
          <a:bodyPr/>
          <a:lstStyle/>
          <a:p>
            <a:r>
              <a:rPr lang="en-US" dirty="0"/>
              <a:t>Structural Opportunity </a:t>
            </a:r>
          </a:p>
          <a:p>
            <a:pPr lvl="1">
              <a:buFont typeface="Wingdings" pitchFamily="2" charset="2"/>
              <a:buNone/>
            </a:pPr>
            <a:r>
              <a:rPr lang="en-US" dirty="0"/>
              <a:t>IT: “Opportunities start from an empty space” </a:t>
            </a:r>
          </a:p>
          <a:p>
            <a:pPr lvl="1">
              <a:buFont typeface="Wingdings" pitchFamily="2" charset="2"/>
              <a:buNone/>
            </a:pPr>
            <a:r>
              <a:rPr lang="en-US" dirty="0"/>
              <a:t>Dunne: “people that can broaden our scope” </a:t>
            </a:r>
          </a:p>
          <a:p>
            <a:r>
              <a:rPr lang="en-US" dirty="0"/>
              <a:t>Opportunity to hire well</a:t>
            </a:r>
          </a:p>
          <a:p>
            <a:pPr lvl="1">
              <a:buFont typeface="Wingdings" pitchFamily="2" charset="2"/>
              <a:buNone/>
            </a:pPr>
            <a:r>
              <a:rPr lang="en-US" dirty="0"/>
              <a:t>Slots for strategic, high-quality new hires </a:t>
            </a:r>
          </a:p>
          <a:p>
            <a:pPr lvl="1">
              <a:buFont typeface="Wingdings" pitchFamily="2" charset="2"/>
              <a:buNone/>
            </a:pPr>
            <a:r>
              <a:rPr lang="en-US" dirty="0"/>
              <a:t>Favorable publicity </a:t>
            </a:r>
            <a:r>
              <a:rPr lang="en-US" dirty="0">
                <a:sym typeface="Wingdings" pitchFamily="2" charset="2"/>
              </a:rPr>
              <a:t> Ivy league interns</a:t>
            </a:r>
          </a:p>
          <a:p>
            <a:pPr lvl="1"/>
            <a:endParaRPr lang="en-US" dirty="0"/>
          </a:p>
        </p:txBody>
      </p:sp>
      <p:sp>
        <p:nvSpPr>
          <p:cNvPr id="1073156"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315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315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315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3160"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2" name="Footer Placeholder 11"/>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1371600"/>
          </a:xfrm>
        </p:spPr>
        <p:txBody>
          <a:bodyPr>
            <a:noAutofit/>
          </a:bodyPr>
          <a:lstStyle/>
          <a:p>
            <a:r>
              <a:rPr lang="en-US" sz="6000" dirty="0" smtClean="0"/>
              <a:t>How I got into this field </a:t>
            </a:r>
            <a:endParaRPr lang="en-US" sz="6000" b="1" dirty="0">
              <a:latin typeface="+mj-lt"/>
            </a:endParaRPr>
          </a:p>
        </p:txBody>
      </p:sp>
      <p:sp>
        <p:nvSpPr>
          <p:cNvPr id="3" name="Content Placeholder 2"/>
          <p:cNvSpPr>
            <a:spLocks noGrp="1"/>
          </p:cNvSpPr>
          <p:nvPr>
            <p:ph idx="1"/>
          </p:nvPr>
        </p:nvSpPr>
        <p:spPr>
          <a:xfrm>
            <a:off x="381000" y="1828800"/>
            <a:ext cx="8534400" cy="4038600"/>
          </a:xfrm>
        </p:spPr>
        <p:txBody>
          <a:bodyPr>
            <a:noAutofit/>
          </a:bodyPr>
          <a:lstStyle/>
          <a:p>
            <a:pPr marL="514350" indent="-514350"/>
            <a:r>
              <a:rPr lang="en-US" sz="4000" b="1" dirty="0" smtClean="0">
                <a:latin typeface="+mj-lt"/>
              </a:rPr>
              <a:t>“Loss” in the American Auto Industry</a:t>
            </a:r>
          </a:p>
          <a:p>
            <a:pPr marL="514350" indent="-514350"/>
            <a:r>
              <a:rPr lang="en-US" sz="4000" b="1" dirty="0" smtClean="0"/>
              <a:t>Study of the effect of the 9/11 attacks on Organizations hardest hit</a:t>
            </a:r>
          </a:p>
          <a:p>
            <a:pPr marL="514350" indent="-514350"/>
            <a:r>
              <a:rPr lang="en-US" sz="4000" b="1" dirty="0" smtClean="0"/>
              <a:t>The amazing story of Sandler O’Neil</a:t>
            </a:r>
          </a:p>
          <a:p>
            <a:pPr marL="514350" indent="-514350"/>
            <a:r>
              <a:rPr lang="en-US" sz="4000" b="1" dirty="0" smtClean="0"/>
              <a:t>Insights of Resilience</a:t>
            </a:r>
          </a:p>
        </p:txBody>
      </p:sp>
      <p:sp>
        <p:nvSpPr>
          <p:cNvPr id="6" name="Slide Number Placeholder 5"/>
          <p:cNvSpPr>
            <a:spLocks noGrp="1"/>
          </p:cNvSpPr>
          <p:nvPr>
            <p:ph type="sldNum" sz="quarter" idx="12"/>
          </p:nvPr>
        </p:nvSpPr>
        <p:spPr/>
        <p:txBody>
          <a:bodyPr/>
          <a:lstStyle/>
          <a:p>
            <a:fld id="{4B251364-8733-4BDA-8B3E-F93678BB720C}" type="slidenum">
              <a:rPr lang="en-US" smtClean="0"/>
              <a:pPr/>
              <a:t>4</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Rot="1" noChangeArrowheads="1"/>
          </p:cNvSpPr>
          <p:nvPr>
            <p:ph type="title"/>
          </p:nvPr>
        </p:nvSpPr>
        <p:spPr>
          <a:xfrm>
            <a:off x="292100" y="274638"/>
            <a:ext cx="8623300" cy="1782762"/>
          </a:xfrm>
        </p:spPr>
        <p:txBody>
          <a:bodyPr>
            <a:noAutofit/>
          </a:bodyPr>
          <a:lstStyle/>
          <a:p>
            <a:pPr algn="l"/>
            <a:r>
              <a:rPr lang="en-US" sz="4000" b="0" dirty="0"/>
              <a:t>Under what conditions would finding opportunity in a colleague’s tragedy not feel like dancing on their grave?</a:t>
            </a:r>
          </a:p>
        </p:txBody>
      </p:sp>
      <p:sp>
        <p:nvSpPr>
          <p:cNvPr id="1075203" name="Rectangle 3"/>
          <p:cNvSpPr>
            <a:spLocks noGrp="1" noChangeArrowheads="1"/>
          </p:cNvSpPr>
          <p:nvPr>
            <p:ph type="body" idx="1"/>
          </p:nvPr>
        </p:nvSpPr>
        <p:spPr>
          <a:xfrm>
            <a:off x="152400" y="2362200"/>
            <a:ext cx="8750300" cy="4038600"/>
          </a:xfrm>
        </p:spPr>
        <p:txBody>
          <a:bodyPr>
            <a:normAutofit/>
          </a:bodyPr>
          <a:lstStyle/>
          <a:p>
            <a:r>
              <a:rPr lang="en-US" sz="2800" dirty="0"/>
              <a:t>Reservations even at Sandler O’Neill:</a:t>
            </a:r>
          </a:p>
          <a:p>
            <a:pPr lvl="1">
              <a:buFont typeface="Wingdings" pitchFamily="2" charset="2"/>
              <a:buNone/>
            </a:pPr>
            <a:r>
              <a:rPr lang="en-US" sz="2400" dirty="0"/>
              <a:t>“You have been given five new accounts that were existing Sandler O’Neill clients. ... Do I deserve someone else’s money?</a:t>
            </a:r>
          </a:p>
          <a:p>
            <a:pPr lvl="1">
              <a:buFont typeface="Wingdings" pitchFamily="2" charset="2"/>
              <a:buNone/>
            </a:pPr>
            <a:r>
              <a:rPr lang="en-US" sz="2400" dirty="0"/>
              <a:t>“I took on coverage of better accounts. This is not the way you want to get them. It is an uncomfortable idea.</a:t>
            </a:r>
          </a:p>
          <a:p>
            <a:pPr lvl="1">
              <a:buFont typeface="Wingdings" pitchFamily="2" charset="2"/>
              <a:buNone/>
            </a:pPr>
            <a:r>
              <a:rPr lang="en-US" sz="2400" dirty="0"/>
              <a:t>“I am glad to be here but not happy for the reason why. </a:t>
            </a:r>
          </a:p>
          <a:p>
            <a:r>
              <a:rPr lang="en-US" sz="2800" dirty="0"/>
              <a:t>Morality’s Liberation of Ambition</a:t>
            </a:r>
          </a:p>
          <a:p>
            <a:pPr lvl="1"/>
            <a:r>
              <a:rPr lang="en-US" sz="2400" dirty="0"/>
              <a:t>In normal business: coworkers’ ambitions often clash </a:t>
            </a:r>
          </a:p>
          <a:p>
            <a:pPr lvl="1"/>
            <a:r>
              <a:rPr lang="en-US" sz="2400" dirty="0"/>
              <a:t>In this case: One person’s ambition becomes a </a:t>
            </a:r>
            <a:r>
              <a:rPr lang="en-US" sz="2400" dirty="0" smtClean="0"/>
              <a:t>gift</a:t>
            </a:r>
            <a:endParaRPr lang="en-US" sz="2400" dirty="0">
              <a:sym typeface="Wingdings" pitchFamily="2" charset="2"/>
            </a:endParaRPr>
          </a:p>
        </p:txBody>
      </p:sp>
      <p:sp>
        <p:nvSpPr>
          <p:cNvPr id="107520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52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5206"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5207"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075208"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lIns="228528" tIns="76176" rIns="0" bIns="0" anchor="ctr">
            <a:spAutoFit/>
          </a:bodyPr>
          <a:lstStyle/>
          <a:p>
            <a:endParaRPr lang="en-US" dirty="0"/>
          </a:p>
        </p:txBody>
      </p:sp>
      <p:sp>
        <p:nvSpPr>
          <p:cNvPr id="11" name="Slide Number Placeholder 10"/>
          <p:cNvSpPr>
            <a:spLocks noGrp="1"/>
          </p:cNvSpPr>
          <p:nvPr>
            <p:ph type="sldNum" sz="quarter" idx="12"/>
          </p:nvPr>
        </p:nvSpPr>
        <p:spPr/>
        <p:txBody>
          <a:bodyPr/>
          <a:lstStyle/>
          <a:p>
            <a:fld id="{4B251364-8733-4BDA-8B3E-F93678BB720C}" type="slidenum">
              <a:rPr lang="en-US" smtClean="0"/>
              <a:pPr/>
              <a:t>40</a:t>
            </a:fld>
            <a:endParaRPr lang="en-US" dirty="0"/>
          </a:p>
        </p:txBody>
      </p:sp>
      <p:sp>
        <p:nvSpPr>
          <p:cNvPr id="13" name="Footer Placeholder 12"/>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1"/>
          </p:nvPr>
        </p:nvSpPr>
        <p:spPr/>
        <p:txBody>
          <a:bodyPr/>
          <a:lstStyle/>
          <a:p>
            <a:r>
              <a:rPr lang="en-US" dirty="0"/>
              <a:t>Page </a:t>
            </a:r>
            <a:fld id="{53998E14-572F-4FED-B118-DC7E1D1C0B2B}" type="slidenum">
              <a:rPr lang="en-US"/>
              <a:pPr/>
              <a:t>41</a:t>
            </a:fld>
            <a:endParaRPr lang="en-US" dirty="0"/>
          </a:p>
        </p:txBody>
      </p:sp>
      <p:sp>
        <p:nvSpPr>
          <p:cNvPr id="1078274" name="Rectangle 2"/>
          <p:cNvSpPr>
            <a:spLocks noGrp="1" noRot="1" noChangeArrowheads="1"/>
          </p:cNvSpPr>
          <p:nvPr>
            <p:ph type="title"/>
          </p:nvPr>
        </p:nvSpPr>
        <p:spPr>
          <a:xfrm>
            <a:off x="914400" y="274638"/>
            <a:ext cx="7239000" cy="1325562"/>
          </a:xfrm>
        </p:spPr>
        <p:txBody>
          <a:bodyPr>
            <a:noAutofit/>
          </a:bodyPr>
          <a:lstStyle/>
          <a:p>
            <a:pPr algn="ctr"/>
            <a:r>
              <a:rPr lang="en-US" sz="4800" b="1" dirty="0"/>
              <a:t>Intersection of </a:t>
            </a:r>
            <a:r>
              <a:rPr lang="en-US" sz="4800" b="1" dirty="0" smtClean="0"/>
              <a:t>Moral Work </a:t>
            </a:r>
            <a:r>
              <a:rPr lang="en-US" sz="4800" b="1" dirty="0"/>
              <a:t>and </a:t>
            </a:r>
            <a:r>
              <a:rPr lang="en-US" sz="4800" b="1" dirty="0" smtClean="0"/>
              <a:t>Opportunity </a:t>
            </a:r>
            <a:endParaRPr lang="en-US" sz="4800" b="1" dirty="0"/>
          </a:p>
        </p:txBody>
      </p:sp>
      <p:graphicFrame>
        <p:nvGraphicFramePr>
          <p:cNvPr id="1078388" name="Group 116"/>
          <p:cNvGraphicFramePr>
            <a:graphicFrameLocks noGrp="1"/>
          </p:cNvGraphicFramePr>
          <p:nvPr>
            <p:ph type="tbl" idx="1"/>
          </p:nvPr>
        </p:nvGraphicFramePr>
        <p:xfrm>
          <a:off x="228600" y="1905000"/>
          <a:ext cx="8610600" cy="4156076"/>
        </p:xfrm>
        <a:graphic>
          <a:graphicData uri="http://schemas.openxmlformats.org/drawingml/2006/table">
            <a:tbl>
              <a:tblPr/>
              <a:tblGrid>
                <a:gridCol w="1435100"/>
                <a:gridCol w="428900"/>
                <a:gridCol w="3054479"/>
                <a:gridCol w="3692121"/>
              </a:tblGrid>
              <a:tr h="564447">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Arial" charset="0"/>
                          <a:ea typeface="Times New Roman" pitchFamily="18" charset="0"/>
                          <a:cs typeface="Arial" charset="0"/>
                        </a:rPr>
                        <a:t>Pull of Opportunity</a:t>
                      </a:r>
                      <a:endParaRPr kumimoji="0" lang="en-US" sz="20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45968">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ea typeface="Times New Roman" pitchFamily="18" charset="0"/>
                          <a:cs typeface="Arial" charset="0"/>
                        </a:rPr>
                        <a:t>No</a:t>
                      </a:r>
                      <a:endParaRPr kumimoji="0" lang="en-US" sz="20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FF0000"/>
                          </a:solidFill>
                          <a:effectLst/>
                          <a:latin typeface="Arial" charset="0"/>
                          <a:ea typeface="Times New Roman" pitchFamily="18" charset="0"/>
                          <a:cs typeface="Arial" charset="0"/>
                        </a:rPr>
                        <a:t>Yes</a:t>
                      </a:r>
                      <a:endParaRPr kumimoji="0" lang="en-US" sz="2000" b="0" i="0" u="none" strike="noStrike" cap="none" normalizeH="0" baseline="0" dirty="0" smtClean="0">
                        <a:ln>
                          <a:noFill/>
                        </a:ln>
                        <a:solidFill>
                          <a:srgbClr val="FF0000"/>
                        </a:solidFill>
                        <a:effectLst/>
                        <a:latin typeface="Times"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3671">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Arial" charset="0"/>
                          <a:ea typeface="Times New Roman" pitchFamily="18" charset="0"/>
                          <a:cs typeface="Arial" charset="0"/>
                        </a:rPr>
                        <a:t>Moral Work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FF0000"/>
                          </a:solidFill>
                          <a:effectLst/>
                          <a:latin typeface="Arial" charset="0"/>
                          <a:ea typeface="Times New Roman" pitchFamily="18" charset="0"/>
                          <a:cs typeface="Arial" charset="0"/>
                        </a:rPr>
                        <a:t>Yes</a:t>
                      </a:r>
                      <a:endParaRPr kumimoji="0" lang="en-US" sz="2000" b="0" i="0" u="none" strike="noStrike" cap="none" normalizeH="0" baseline="0" dirty="0" smtClean="0">
                        <a:ln>
                          <a:noFill/>
                        </a:ln>
                        <a:solidFill>
                          <a:srgbClr val="FF0000"/>
                        </a:solidFill>
                        <a:effectLst/>
                        <a:latin typeface="Times"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Volunteer work</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Average psychological and physical resources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Arial" charset="0"/>
                          <a:ea typeface="Times New Roman" pitchFamily="18" charset="0"/>
                          <a:cs typeface="Arial" charset="0"/>
                        </a:rPr>
                        <a:t>Invigoration </a:t>
                      </a:r>
                      <a:r>
                        <a:rPr kumimoji="0" lang="en-US" sz="2000" b="0" i="0" u="none" strike="noStrike" cap="none" normalizeH="0" baseline="0" dirty="0" smtClean="0">
                          <a:ln>
                            <a:noFill/>
                          </a:ln>
                          <a:solidFill>
                            <a:srgbClr val="FF0000"/>
                          </a:solidFill>
                          <a:effectLst/>
                          <a:latin typeface="Arial" charset="0"/>
                          <a:ea typeface="Times New Roman" pitchFamily="18" charset="0"/>
                          <a:cs typeface="Arial" charset="0"/>
                        </a:rPr>
                        <a:t>(Sandler O’Neill)</a:t>
                      </a:r>
                      <a:endPar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charset="0"/>
                          <a:ea typeface="Times New Roman" pitchFamily="18" charset="0"/>
                          <a:cs typeface="Arial" charset="0"/>
                        </a:rPr>
                        <a:t>Substantially increased psychological and physical resources </a:t>
                      </a:r>
                      <a:endParaRPr kumimoji="0" lang="en-US" sz="2000" b="0" i="0" u="none" strike="noStrike" cap="none" normalizeH="0" baseline="0" dirty="0" smtClean="0">
                        <a:ln>
                          <a:noFill/>
                        </a:ln>
                        <a:solidFill>
                          <a:srgbClr val="FF0000"/>
                        </a:solidFill>
                        <a:effectLst/>
                        <a:latin typeface="Times"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19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ea typeface="Times New Roman" pitchFamily="18" charset="0"/>
                          <a:cs typeface="Arial" charset="0"/>
                        </a:rPr>
                        <a:t>No</a:t>
                      </a:r>
                      <a:endParaRPr kumimoji="0" lang="en-US" sz="20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Demoralization </a:t>
                      </a: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(Enron)</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Psychological and physical resources are depleted</a:t>
                      </a:r>
                      <a:endParaRPr kumimoji="0" lang="en-US" sz="20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Times New Roman" pitchFamily="18" charset="0"/>
                          <a:cs typeface="Arial" charset="0"/>
                        </a:rPr>
                        <a:t>Normal business life</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Average psychological and physical resources</a:t>
                      </a:r>
                      <a:endParaRPr kumimoji="0" lang="en-US" sz="2000" b="0" i="0" u="none" strike="noStrike" cap="none" normalizeH="0" baseline="0" dirty="0" smtClean="0">
                        <a:ln>
                          <a:noFill/>
                        </a:ln>
                        <a:solidFill>
                          <a:schemeClr val="tx1"/>
                        </a:solidFill>
                        <a:effectLst/>
                        <a:latin typeface="Times"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78379" name="Rectangle 107"/>
          <p:cNvSpPr>
            <a:spLocks noChangeArrowheads="1"/>
          </p:cNvSpPr>
          <p:nvPr/>
        </p:nvSpPr>
        <p:spPr bwMode="auto">
          <a:xfrm>
            <a:off x="0" y="0"/>
            <a:ext cx="9144000" cy="0"/>
          </a:xfrm>
          <a:prstGeom prst="rect">
            <a:avLst/>
          </a:prstGeom>
          <a:noFill/>
          <a:ln w="9525">
            <a:noFill/>
            <a:miter lim="800000"/>
            <a:headEnd/>
            <a:tailEnd/>
          </a:ln>
          <a:effectLst/>
        </p:spPr>
        <p:txBody>
          <a:bodyPr wrap="none" lIns="457056" tIns="0" rIns="0" bIns="0" anchor="ctr">
            <a:spAutoFit/>
          </a:bodyPr>
          <a:lstStyle/>
          <a:p>
            <a:endParaRPr lang="en-US" dirty="0"/>
          </a:p>
        </p:txBody>
      </p:sp>
      <p:sp>
        <p:nvSpPr>
          <p:cNvPr id="1078380" name="Rectangle 108"/>
          <p:cNvSpPr>
            <a:spLocks noChangeArrowheads="1"/>
          </p:cNvSpPr>
          <p:nvPr/>
        </p:nvSpPr>
        <p:spPr bwMode="auto">
          <a:xfrm>
            <a:off x="0" y="0"/>
            <a:ext cx="9144000" cy="0"/>
          </a:xfrm>
          <a:prstGeom prst="rect">
            <a:avLst/>
          </a:prstGeom>
          <a:noFill/>
          <a:ln w="9525">
            <a:noFill/>
            <a:miter lim="800000"/>
            <a:headEnd/>
            <a:tailEnd/>
          </a:ln>
          <a:effectLst/>
        </p:spPr>
        <p:txBody>
          <a:bodyPr wrap="none" lIns="457056" tIns="0" rIns="0" bIns="0" anchor="ctr">
            <a:spAutoFit/>
          </a:bodyPr>
          <a:lstStyle/>
          <a:p>
            <a:endParaRPr lang="en-US" dirty="0"/>
          </a:p>
        </p:txBody>
      </p:sp>
      <p:sp>
        <p:nvSpPr>
          <p:cNvPr id="1078381" name="Text Box 109"/>
          <p:cNvSpPr txBox="1">
            <a:spLocks noChangeArrowheads="1"/>
          </p:cNvSpPr>
          <p:nvPr/>
        </p:nvSpPr>
        <p:spPr bwMode="auto">
          <a:xfrm>
            <a:off x="4132263" y="5688013"/>
            <a:ext cx="184150" cy="366712"/>
          </a:xfrm>
          <a:prstGeom prst="rect">
            <a:avLst/>
          </a:prstGeom>
          <a:noFill/>
          <a:ln w="9525">
            <a:noFill/>
            <a:miter lim="800000"/>
            <a:headEnd/>
            <a:tailEnd/>
          </a:ln>
          <a:effectLst/>
        </p:spPr>
        <p:txBody>
          <a:bodyPr wrap="none">
            <a:spAutoFit/>
          </a:bodyPr>
          <a:lstStyle/>
          <a:p>
            <a:pPr algn="l"/>
            <a:endParaRPr lang="en-US" dirty="0"/>
          </a:p>
        </p:txBody>
      </p:sp>
      <p:sp>
        <p:nvSpPr>
          <p:cNvPr id="9" name="Footer Placeholder 8"/>
          <p:cNvSpPr>
            <a:spLocks noGrp="1"/>
          </p:cNvSpPr>
          <p:nvPr>
            <p:ph type="ftr" sz="quarter" idx="12"/>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4294967295"/>
          </p:nvPr>
        </p:nvSpPr>
        <p:spPr>
          <a:xfrm>
            <a:off x="6553200" y="6248400"/>
            <a:ext cx="2133600" cy="476250"/>
          </a:xfrm>
          <a:prstGeom prst="rect">
            <a:avLst/>
          </a:prstGeom>
        </p:spPr>
        <p:txBody>
          <a:bodyPr/>
          <a:lstStyle/>
          <a:p>
            <a:r>
              <a:rPr lang="en-US" dirty="0"/>
              <a:t>Page </a:t>
            </a:r>
            <a:fld id="{75A3F5C4-8B82-40D7-9DF5-A107FBBE444F}" type="slidenum">
              <a:rPr lang="en-US"/>
              <a:pPr/>
              <a:t>42</a:t>
            </a:fld>
            <a:endParaRPr lang="en-US" dirty="0"/>
          </a:p>
        </p:txBody>
      </p:sp>
      <p:sp>
        <p:nvSpPr>
          <p:cNvPr id="1103874" name="Rectangle 2"/>
          <p:cNvSpPr>
            <a:spLocks noGrp="1" noRot="1" noChangeArrowheads="1"/>
          </p:cNvSpPr>
          <p:nvPr>
            <p:ph type="title"/>
          </p:nvPr>
        </p:nvSpPr>
        <p:spPr/>
        <p:txBody>
          <a:bodyPr>
            <a:normAutofit fontScale="90000"/>
          </a:bodyPr>
          <a:lstStyle/>
          <a:p>
            <a:r>
              <a:rPr lang="en-US" sz="4000" dirty="0"/>
              <a:t>Rather than a “Doom Loop,” </a:t>
            </a:r>
            <a:br>
              <a:rPr lang="en-US" sz="4000" dirty="0"/>
            </a:br>
            <a:r>
              <a:rPr lang="en-US" sz="4000" dirty="0"/>
              <a:t>SO created a virtuous circle</a:t>
            </a:r>
          </a:p>
        </p:txBody>
      </p:sp>
      <p:sp>
        <p:nvSpPr>
          <p:cNvPr id="1103875" name="Rectangle 3"/>
          <p:cNvSpPr>
            <a:spLocks noGrp="1" noChangeArrowheads="1"/>
          </p:cNvSpPr>
          <p:nvPr>
            <p:ph type="body" idx="1"/>
          </p:nvPr>
        </p:nvSpPr>
        <p:spPr/>
        <p:txBody>
          <a:bodyPr/>
          <a:lstStyle/>
          <a:p>
            <a:pPr>
              <a:buFont typeface="Wingdings" pitchFamily="2" charset="2"/>
              <a:buNone/>
            </a:pPr>
            <a:r>
              <a:rPr lang="en-US" dirty="0"/>
              <a:t> </a:t>
            </a:r>
          </a:p>
        </p:txBody>
      </p:sp>
      <p:sp>
        <p:nvSpPr>
          <p:cNvPr id="1103876" name="AutoShape 4"/>
          <p:cNvSpPr>
            <a:spLocks noChangeArrowheads="1"/>
          </p:cNvSpPr>
          <p:nvPr/>
        </p:nvSpPr>
        <p:spPr bwMode="auto">
          <a:xfrm>
            <a:off x="685800" y="2311400"/>
            <a:ext cx="2235200" cy="3098800"/>
          </a:xfrm>
          <a:prstGeom prst="curvedRightArrow">
            <a:avLst>
              <a:gd name="adj1" fmla="val 27727"/>
              <a:gd name="adj2" fmla="val 55455"/>
              <a:gd name="adj3" fmla="val 33333"/>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1103877" name="Text Box 5"/>
          <p:cNvSpPr txBox="1">
            <a:spLocks noChangeArrowheads="1"/>
          </p:cNvSpPr>
          <p:nvPr/>
        </p:nvSpPr>
        <p:spPr bwMode="auto">
          <a:xfrm>
            <a:off x="3097213" y="4151313"/>
            <a:ext cx="3425825" cy="2041525"/>
          </a:xfrm>
          <a:prstGeom prst="rect">
            <a:avLst/>
          </a:prstGeom>
          <a:noFill/>
          <a:ln w="9525">
            <a:noFill/>
            <a:miter lim="800000"/>
            <a:headEnd/>
            <a:tailEnd/>
          </a:ln>
          <a:effectLst/>
        </p:spPr>
        <p:txBody>
          <a:bodyPr>
            <a:spAutoFit/>
          </a:bodyPr>
          <a:lstStyle/>
          <a:p>
            <a:pPr algn="l"/>
            <a:r>
              <a:rPr lang="en-US" sz="3200" b="1" dirty="0"/>
              <a:t>Physical and Psychological </a:t>
            </a:r>
          </a:p>
          <a:p>
            <a:pPr algn="l"/>
            <a:r>
              <a:rPr lang="en-US" sz="3200" b="1" dirty="0"/>
              <a:t>Commitment</a:t>
            </a:r>
          </a:p>
          <a:p>
            <a:pPr algn="l"/>
            <a:endParaRPr lang="en-US" sz="3200" dirty="0"/>
          </a:p>
        </p:txBody>
      </p:sp>
      <p:sp>
        <p:nvSpPr>
          <p:cNvPr id="1103881" name="Text Box 9"/>
          <p:cNvSpPr txBox="1">
            <a:spLocks noChangeArrowheads="1"/>
          </p:cNvSpPr>
          <p:nvPr/>
        </p:nvSpPr>
        <p:spPr bwMode="auto">
          <a:xfrm>
            <a:off x="3198813" y="2309813"/>
            <a:ext cx="2832100" cy="579437"/>
          </a:xfrm>
          <a:prstGeom prst="rect">
            <a:avLst/>
          </a:prstGeom>
          <a:noFill/>
          <a:ln w="9525">
            <a:noFill/>
            <a:miter lim="800000"/>
            <a:headEnd/>
            <a:tailEnd/>
          </a:ln>
          <a:effectLst/>
        </p:spPr>
        <p:txBody>
          <a:bodyPr>
            <a:spAutoFit/>
          </a:bodyPr>
          <a:lstStyle/>
          <a:p>
            <a:pPr algn="l"/>
            <a:r>
              <a:rPr lang="en-US" sz="3200" b="1" dirty="0"/>
              <a:t>Moral Purpose</a:t>
            </a:r>
          </a:p>
        </p:txBody>
      </p:sp>
      <p:sp>
        <p:nvSpPr>
          <p:cNvPr id="1103884" name="AutoShape 12"/>
          <p:cNvSpPr>
            <a:spLocks noChangeArrowheads="1"/>
          </p:cNvSpPr>
          <p:nvPr/>
        </p:nvSpPr>
        <p:spPr bwMode="auto">
          <a:xfrm rot="16200000">
            <a:off x="5295900" y="2654300"/>
            <a:ext cx="3365500" cy="2044700"/>
          </a:xfrm>
          <a:prstGeom prst="curvedUpArrow">
            <a:avLst>
              <a:gd name="adj1" fmla="val 32919"/>
              <a:gd name="adj2" fmla="val 65839"/>
              <a:gd name="adj3" fmla="val 33333"/>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11" name="Footer Placeholder 10"/>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p:spPr>
        <p:txBody>
          <a:bodyPr>
            <a:normAutofit/>
          </a:bodyPr>
          <a:lstStyle/>
          <a:p>
            <a:pPr lvl="0"/>
            <a:r>
              <a:rPr lang="en-US" sz="4800" b="1" kern="1200" dirty="0" smtClean="0">
                <a:solidFill>
                  <a:schemeClr val="tx1"/>
                </a:solidFill>
                <a:latin typeface="+mj-lt"/>
                <a:ea typeface="+mj-ea"/>
                <a:cs typeface="+mj-cs"/>
              </a:rPr>
              <a:t>Psychological Containment </a:t>
            </a:r>
          </a:p>
        </p:txBody>
      </p:sp>
      <p:sp>
        <p:nvSpPr>
          <p:cNvPr id="3" name="Content Placeholder 2"/>
          <p:cNvSpPr>
            <a:spLocks noGrp="1"/>
          </p:cNvSpPr>
          <p:nvPr>
            <p:ph idx="1"/>
          </p:nvPr>
        </p:nvSpPr>
        <p:spPr/>
        <p:txBody>
          <a:bodyPr/>
          <a:lstStyle/>
          <a:p>
            <a:pPr lvl="0"/>
            <a:r>
              <a:rPr lang="en-US" sz="4400" kern="1200" dirty="0" smtClean="0">
                <a:latin typeface="+mj-lt"/>
                <a:ea typeface="+mj-ea"/>
                <a:cs typeface="+mj-cs"/>
              </a:rPr>
              <a:t> Hired outside psychologist – unlimited care.</a:t>
            </a:r>
          </a:p>
          <a:p>
            <a:pPr lvl="0"/>
            <a:r>
              <a:rPr lang="en-US" sz="4400" dirty="0" smtClean="0">
                <a:ea typeface="+mj-ea"/>
                <a:cs typeface="+mj-cs"/>
              </a:rPr>
              <a:t> People given time and place to grieve. Workplace was for work.</a:t>
            </a:r>
            <a:endParaRPr lang="en-US" sz="4400" kern="1200" dirty="0" smtClean="0">
              <a:solidFill>
                <a:schemeClr val="tx1"/>
              </a:solidFill>
              <a:latin typeface="+mj-lt"/>
              <a:ea typeface="+mj-ea"/>
              <a:cs typeface="+mj-cs"/>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43</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Line 2"/>
          <p:cNvSpPr>
            <a:spLocks noChangeShapeType="1"/>
          </p:cNvSpPr>
          <p:nvPr/>
        </p:nvSpPr>
        <p:spPr bwMode="auto">
          <a:xfrm flipH="1">
            <a:off x="1271588" y="1911350"/>
            <a:ext cx="0" cy="3582988"/>
          </a:xfrm>
          <a:prstGeom prst="line">
            <a:avLst/>
          </a:prstGeom>
          <a:noFill/>
          <a:ln w="12700">
            <a:solidFill>
              <a:srgbClr val="00007A"/>
            </a:solidFill>
            <a:round/>
            <a:headEnd/>
            <a:tailEnd/>
          </a:ln>
          <a:effectLst/>
        </p:spPr>
        <p:txBody>
          <a:bodyPr wrap="none" anchor="ctr"/>
          <a:lstStyle/>
          <a:p>
            <a:endParaRPr lang="en-US" dirty="0"/>
          </a:p>
        </p:txBody>
      </p:sp>
      <p:sp>
        <p:nvSpPr>
          <p:cNvPr id="1105923" name="Line 3"/>
          <p:cNvSpPr>
            <a:spLocks noChangeShapeType="1"/>
          </p:cNvSpPr>
          <p:nvPr/>
        </p:nvSpPr>
        <p:spPr bwMode="auto">
          <a:xfrm rot="5400000" flipH="1">
            <a:off x="3257551" y="3508375"/>
            <a:ext cx="0" cy="3971925"/>
          </a:xfrm>
          <a:prstGeom prst="line">
            <a:avLst/>
          </a:prstGeom>
          <a:noFill/>
          <a:ln w="12700">
            <a:solidFill>
              <a:schemeClr val="tx1"/>
            </a:solidFill>
            <a:round/>
            <a:headEnd/>
            <a:tailEnd/>
          </a:ln>
          <a:effectLst/>
        </p:spPr>
        <p:txBody>
          <a:bodyPr wrap="none" anchor="ctr"/>
          <a:lstStyle/>
          <a:p>
            <a:endParaRPr lang="en-US" dirty="0"/>
          </a:p>
        </p:txBody>
      </p:sp>
      <p:sp>
        <p:nvSpPr>
          <p:cNvPr id="1105924" name="Text Box 4"/>
          <p:cNvSpPr txBox="1">
            <a:spLocks noChangeArrowheads="1"/>
          </p:cNvSpPr>
          <p:nvPr/>
        </p:nvSpPr>
        <p:spPr bwMode="auto">
          <a:xfrm>
            <a:off x="0" y="3294063"/>
            <a:ext cx="1271588" cy="646331"/>
          </a:xfrm>
          <a:prstGeom prst="rect">
            <a:avLst/>
          </a:prstGeom>
          <a:noFill/>
          <a:ln w="12700">
            <a:noFill/>
            <a:miter lim="800000"/>
            <a:headEnd/>
            <a:tailEnd/>
          </a:ln>
          <a:effectLst/>
        </p:spPr>
        <p:txBody>
          <a:bodyPr>
            <a:spAutoFit/>
          </a:bodyPr>
          <a:lstStyle/>
          <a:p>
            <a:pPr algn="r">
              <a:spcBef>
                <a:spcPct val="50000"/>
              </a:spcBef>
            </a:pPr>
            <a:r>
              <a:rPr lang="en-US" sz="1200" dirty="0">
                <a:solidFill>
                  <a:srgbClr val="002060"/>
                </a:solidFill>
                <a:latin typeface="Arial" charset="0"/>
              </a:rPr>
              <a:t>Level of Organization Reserves</a:t>
            </a:r>
            <a:endParaRPr lang="en-US" dirty="0">
              <a:solidFill>
                <a:srgbClr val="002060"/>
              </a:solidFill>
              <a:latin typeface="Arial" charset="0"/>
            </a:endParaRPr>
          </a:p>
        </p:txBody>
      </p:sp>
      <p:sp>
        <p:nvSpPr>
          <p:cNvPr id="1105925" name="Text Box 5"/>
          <p:cNvSpPr txBox="1">
            <a:spLocks noChangeArrowheads="1"/>
          </p:cNvSpPr>
          <p:nvPr/>
        </p:nvSpPr>
        <p:spPr bwMode="auto">
          <a:xfrm>
            <a:off x="1681163" y="5494338"/>
            <a:ext cx="1152525" cy="549275"/>
          </a:xfrm>
          <a:prstGeom prst="rect">
            <a:avLst/>
          </a:prstGeom>
          <a:noFill/>
          <a:ln w="12700">
            <a:noFill/>
            <a:miter lim="800000"/>
            <a:headEnd/>
            <a:tailEnd/>
          </a:ln>
          <a:effectLst/>
        </p:spPr>
        <p:txBody>
          <a:bodyPr>
            <a:spAutoFit/>
          </a:bodyPr>
          <a:lstStyle/>
          <a:p>
            <a:pPr algn="ctr"/>
            <a:r>
              <a:rPr lang="en-US" sz="1000" dirty="0">
                <a:latin typeface="Arial" charset="0"/>
              </a:rPr>
              <a:t>Leadership’s Vision of Recovery</a:t>
            </a:r>
          </a:p>
        </p:txBody>
      </p:sp>
      <p:sp>
        <p:nvSpPr>
          <p:cNvPr id="1105926" name="Text Box 6"/>
          <p:cNvSpPr txBox="1">
            <a:spLocks noChangeArrowheads="1"/>
          </p:cNvSpPr>
          <p:nvPr/>
        </p:nvSpPr>
        <p:spPr bwMode="auto">
          <a:xfrm>
            <a:off x="3894138" y="3641725"/>
            <a:ext cx="1431925" cy="366713"/>
          </a:xfrm>
          <a:prstGeom prst="rect">
            <a:avLst/>
          </a:prstGeom>
          <a:noFill/>
          <a:ln w="12700">
            <a:noFill/>
            <a:miter lim="800000"/>
            <a:headEnd/>
            <a:tailEnd/>
          </a:ln>
          <a:effectLst/>
        </p:spPr>
        <p:txBody>
          <a:bodyPr>
            <a:spAutoFit/>
          </a:bodyPr>
          <a:lstStyle/>
          <a:p>
            <a:pPr algn="l">
              <a:spcBef>
                <a:spcPct val="50000"/>
              </a:spcBef>
            </a:pPr>
            <a:endParaRPr lang="en-US" dirty="0">
              <a:latin typeface="Arial" charset="0"/>
            </a:endParaRPr>
          </a:p>
        </p:txBody>
      </p:sp>
      <p:sp>
        <p:nvSpPr>
          <p:cNvPr id="1105927" name="Line 7"/>
          <p:cNvSpPr>
            <a:spLocks noChangeShapeType="1"/>
          </p:cNvSpPr>
          <p:nvPr/>
        </p:nvSpPr>
        <p:spPr bwMode="auto">
          <a:xfrm flipV="1">
            <a:off x="2265363" y="4122738"/>
            <a:ext cx="0" cy="1371600"/>
          </a:xfrm>
          <a:prstGeom prst="line">
            <a:avLst/>
          </a:prstGeom>
          <a:noFill/>
          <a:ln w="12700">
            <a:solidFill>
              <a:schemeClr val="tx1"/>
            </a:solidFill>
            <a:round/>
            <a:headEnd/>
            <a:tailEnd/>
          </a:ln>
          <a:effectLst/>
        </p:spPr>
        <p:txBody>
          <a:bodyPr wrap="none" anchor="ctr"/>
          <a:lstStyle/>
          <a:p>
            <a:endParaRPr lang="en-US" dirty="0"/>
          </a:p>
        </p:txBody>
      </p:sp>
      <p:sp>
        <p:nvSpPr>
          <p:cNvPr id="1105928" name="Text Box 8"/>
          <p:cNvSpPr txBox="1">
            <a:spLocks noChangeArrowheads="1"/>
          </p:cNvSpPr>
          <p:nvPr/>
        </p:nvSpPr>
        <p:spPr bwMode="auto">
          <a:xfrm>
            <a:off x="1154113" y="5499100"/>
            <a:ext cx="712787" cy="244475"/>
          </a:xfrm>
          <a:prstGeom prst="rect">
            <a:avLst/>
          </a:prstGeom>
          <a:noFill/>
          <a:ln w="12700">
            <a:noFill/>
            <a:miter lim="800000"/>
            <a:headEnd/>
            <a:tailEnd/>
          </a:ln>
          <a:effectLst/>
        </p:spPr>
        <p:txBody>
          <a:bodyPr>
            <a:spAutoFit/>
          </a:bodyPr>
          <a:lstStyle/>
          <a:p>
            <a:pPr algn="ctr">
              <a:spcBef>
                <a:spcPct val="50000"/>
              </a:spcBef>
            </a:pPr>
            <a:r>
              <a:rPr lang="en-US" sz="1000" dirty="0">
                <a:latin typeface="Arial" charset="0"/>
              </a:rPr>
              <a:t>9/11</a:t>
            </a:r>
          </a:p>
        </p:txBody>
      </p:sp>
      <p:sp>
        <p:nvSpPr>
          <p:cNvPr id="1105929" name="Text Box 9"/>
          <p:cNvSpPr txBox="1">
            <a:spLocks noChangeArrowheads="1"/>
          </p:cNvSpPr>
          <p:nvPr/>
        </p:nvSpPr>
        <p:spPr bwMode="auto">
          <a:xfrm>
            <a:off x="4357688" y="5499100"/>
            <a:ext cx="952500" cy="244475"/>
          </a:xfrm>
          <a:prstGeom prst="rect">
            <a:avLst/>
          </a:prstGeom>
          <a:noFill/>
          <a:ln w="12700">
            <a:noFill/>
            <a:miter lim="800000"/>
            <a:headEnd/>
            <a:tailEnd/>
          </a:ln>
          <a:effectLst/>
        </p:spPr>
        <p:txBody>
          <a:bodyPr>
            <a:spAutoFit/>
          </a:bodyPr>
          <a:lstStyle/>
          <a:p>
            <a:pPr algn="ctr">
              <a:spcBef>
                <a:spcPct val="50000"/>
              </a:spcBef>
            </a:pPr>
            <a:r>
              <a:rPr lang="en-US" sz="1000" dirty="0">
                <a:latin typeface="Arial" charset="0"/>
              </a:rPr>
              <a:t>Normalcy</a:t>
            </a:r>
            <a:endParaRPr lang="en-US" sz="1600" dirty="0">
              <a:latin typeface="Arial" charset="0"/>
            </a:endParaRPr>
          </a:p>
        </p:txBody>
      </p:sp>
      <p:sp>
        <p:nvSpPr>
          <p:cNvPr id="1105930" name="Freeform 10"/>
          <p:cNvSpPr>
            <a:spLocks/>
          </p:cNvSpPr>
          <p:nvPr/>
        </p:nvSpPr>
        <p:spPr bwMode="auto">
          <a:xfrm>
            <a:off x="1497013" y="1665288"/>
            <a:ext cx="4451350" cy="3754437"/>
          </a:xfrm>
          <a:custGeom>
            <a:avLst/>
            <a:gdLst/>
            <a:ahLst/>
            <a:cxnLst>
              <a:cxn ang="0">
                <a:pos x="0" y="1424"/>
              </a:cxn>
              <a:cxn ang="0">
                <a:pos x="864" y="1904"/>
              </a:cxn>
              <a:cxn ang="0">
                <a:pos x="1536" y="224"/>
              </a:cxn>
              <a:cxn ang="0">
                <a:pos x="2688" y="560"/>
              </a:cxn>
            </a:cxnLst>
            <a:rect l="0" t="0" r="r" b="b"/>
            <a:pathLst>
              <a:path w="2688" h="2103">
                <a:moveTo>
                  <a:pt x="0" y="1424"/>
                </a:moveTo>
                <a:cubicBezTo>
                  <a:pt x="304" y="1763"/>
                  <a:pt x="608" y="2103"/>
                  <a:pt x="864" y="1904"/>
                </a:cubicBezTo>
                <a:cubicBezTo>
                  <a:pt x="1119" y="1704"/>
                  <a:pt x="1232" y="447"/>
                  <a:pt x="1536" y="224"/>
                </a:cubicBezTo>
                <a:cubicBezTo>
                  <a:pt x="1839" y="0"/>
                  <a:pt x="2496" y="504"/>
                  <a:pt x="2688" y="560"/>
                </a:cubicBezTo>
              </a:path>
            </a:pathLst>
          </a:custGeom>
          <a:noFill/>
          <a:ln w="28575" cap="flat" cmpd="sng">
            <a:solidFill>
              <a:srgbClr val="FF2133"/>
            </a:solidFill>
            <a:prstDash val="solid"/>
            <a:round/>
            <a:headEnd type="none" w="med" len="med"/>
            <a:tailEnd type="none" w="med" len="med"/>
          </a:ln>
          <a:effectLst/>
        </p:spPr>
        <p:txBody>
          <a:bodyPr wrap="none" anchor="ctr"/>
          <a:lstStyle/>
          <a:p>
            <a:endParaRPr lang="en-US" dirty="0"/>
          </a:p>
        </p:txBody>
      </p:sp>
      <p:sp>
        <p:nvSpPr>
          <p:cNvPr id="1105931" name="Freeform 11"/>
          <p:cNvSpPr>
            <a:spLocks/>
          </p:cNvSpPr>
          <p:nvPr/>
        </p:nvSpPr>
        <p:spPr bwMode="auto">
          <a:xfrm>
            <a:off x="1497013" y="1765300"/>
            <a:ext cx="4622800" cy="3284538"/>
          </a:xfrm>
          <a:custGeom>
            <a:avLst/>
            <a:gdLst/>
            <a:ahLst/>
            <a:cxnLst>
              <a:cxn ang="0">
                <a:pos x="0" y="1032"/>
              </a:cxn>
              <a:cxn ang="0">
                <a:pos x="720" y="1704"/>
              </a:cxn>
              <a:cxn ang="0">
                <a:pos x="1920" y="216"/>
              </a:cxn>
              <a:cxn ang="0">
                <a:pos x="2784" y="408"/>
              </a:cxn>
            </a:cxnLst>
            <a:rect l="0" t="0" r="r" b="b"/>
            <a:pathLst>
              <a:path w="2784" h="1839">
                <a:moveTo>
                  <a:pt x="0" y="1032"/>
                </a:moveTo>
                <a:cubicBezTo>
                  <a:pt x="200" y="1435"/>
                  <a:pt x="400" y="1839"/>
                  <a:pt x="720" y="1704"/>
                </a:cubicBezTo>
                <a:cubicBezTo>
                  <a:pt x="1039" y="1568"/>
                  <a:pt x="1576" y="432"/>
                  <a:pt x="1920" y="216"/>
                </a:cubicBezTo>
                <a:cubicBezTo>
                  <a:pt x="2264" y="0"/>
                  <a:pt x="2640" y="376"/>
                  <a:pt x="2784" y="408"/>
                </a:cubicBezTo>
              </a:path>
            </a:pathLst>
          </a:custGeom>
          <a:noFill/>
          <a:ln w="28575" cap="flat" cmpd="sng">
            <a:solidFill>
              <a:srgbClr val="00007A"/>
            </a:solidFill>
            <a:prstDash val="solid"/>
            <a:round/>
            <a:headEnd type="none" w="med" len="med"/>
            <a:tailEnd type="none" w="med" len="med"/>
          </a:ln>
          <a:effectLst/>
        </p:spPr>
        <p:txBody>
          <a:bodyPr wrap="none" anchor="ctr"/>
          <a:lstStyle/>
          <a:p>
            <a:endParaRPr lang="en-US" dirty="0"/>
          </a:p>
        </p:txBody>
      </p:sp>
      <p:sp>
        <p:nvSpPr>
          <p:cNvPr id="1105932" name="Line 12"/>
          <p:cNvSpPr>
            <a:spLocks noChangeShapeType="1"/>
          </p:cNvSpPr>
          <p:nvPr/>
        </p:nvSpPr>
        <p:spPr bwMode="auto">
          <a:xfrm rot="10800000">
            <a:off x="4052888" y="2151063"/>
            <a:ext cx="79375" cy="428625"/>
          </a:xfrm>
          <a:prstGeom prst="line">
            <a:avLst/>
          </a:prstGeom>
          <a:noFill/>
          <a:ln w="12700">
            <a:solidFill>
              <a:srgbClr val="FF2133"/>
            </a:solidFill>
            <a:round/>
            <a:headEnd/>
            <a:tailEnd type="triangle" w="med" len="med"/>
          </a:ln>
          <a:effectLst/>
        </p:spPr>
        <p:txBody>
          <a:bodyPr wrap="none" anchor="ctr"/>
          <a:lstStyle/>
          <a:p>
            <a:endParaRPr lang="en-US" dirty="0"/>
          </a:p>
        </p:txBody>
      </p:sp>
      <p:sp>
        <p:nvSpPr>
          <p:cNvPr id="1105933" name="Text Box 13"/>
          <p:cNvSpPr txBox="1">
            <a:spLocks noChangeArrowheads="1"/>
          </p:cNvSpPr>
          <p:nvPr/>
        </p:nvSpPr>
        <p:spPr bwMode="auto">
          <a:xfrm>
            <a:off x="1484313" y="3133725"/>
            <a:ext cx="1349375" cy="549275"/>
          </a:xfrm>
          <a:prstGeom prst="rect">
            <a:avLst/>
          </a:prstGeom>
          <a:noFill/>
          <a:ln w="12700">
            <a:noFill/>
            <a:miter lim="800000"/>
            <a:headEnd/>
            <a:tailEnd/>
          </a:ln>
          <a:effectLst/>
        </p:spPr>
        <p:txBody>
          <a:bodyPr>
            <a:spAutoFit/>
          </a:bodyPr>
          <a:lstStyle/>
          <a:p>
            <a:pPr algn="ctr">
              <a:spcBef>
                <a:spcPct val="50000"/>
              </a:spcBef>
            </a:pPr>
            <a:r>
              <a:rPr lang="en-US" sz="1000" dirty="0">
                <a:solidFill>
                  <a:srgbClr val="002060"/>
                </a:solidFill>
                <a:latin typeface="Arial" charset="0"/>
              </a:rPr>
              <a:t>Organizational Reserves (Financial and Emotional)</a:t>
            </a:r>
            <a:endParaRPr lang="en-US" dirty="0">
              <a:solidFill>
                <a:srgbClr val="002060"/>
              </a:solidFill>
              <a:latin typeface="Arial" charset="0"/>
            </a:endParaRPr>
          </a:p>
        </p:txBody>
      </p:sp>
      <p:sp>
        <p:nvSpPr>
          <p:cNvPr id="1105934" name="Line 14"/>
          <p:cNvSpPr>
            <a:spLocks noChangeShapeType="1"/>
          </p:cNvSpPr>
          <p:nvPr/>
        </p:nvSpPr>
        <p:spPr bwMode="auto">
          <a:xfrm flipH="1">
            <a:off x="1906588" y="3865563"/>
            <a:ext cx="238125" cy="257175"/>
          </a:xfrm>
          <a:prstGeom prst="line">
            <a:avLst/>
          </a:prstGeom>
          <a:noFill/>
          <a:ln w="12700">
            <a:solidFill>
              <a:srgbClr val="00007A"/>
            </a:solidFill>
            <a:round/>
            <a:headEnd/>
            <a:tailEnd type="triangle" w="med" len="med"/>
          </a:ln>
          <a:effectLst/>
        </p:spPr>
        <p:txBody>
          <a:bodyPr wrap="none" anchor="ctr"/>
          <a:lstStyle/>
          <a:p>
            <a:endParaRPr lang="en-US" dirty="0"/>
          </a:p>
        </p:txBody>
      </p:sp>
      <p:sp>
        <p:nvSpPr>
          <p:cNvPr id="1105935" name="Text Box 15"/>
          <p:cNvSpPr txBox="1">
            <a:spLocks noChangeArrowheads="1"/>
          </p:cNvSpPr>
          <p:nvPr/>
        </p:nvSpPr>
        <p:spPr bwMode="auto">
          <a:xfrm>
            <a:off x="2940050" y="1276350"/>
            <a:ext cx="1827213" cy="396875"/>
          </a:xfrm>
          <a:prstGeom prst="rect">
            <a:avLst/>
          </a:prstGeom>
          <a:noFill/>
          <a:ln w="12700">
            <a:noFill/>
            <a:miter lim="800000"/>
            <a:headEnd/>
            <a:tailEnd/>
          </a:ln>
          <a:effectLst/>
        </p:spPr>
        <p:txBody>
          <a:bodyPr>
            <a:spAutoFit/>
          </a:bodyPr>
          <a:lstStyle/>
          <a:p>
            <a:pPr algn="ctr">
              <a:spcBef>
                <a:spcPct val="50000"/>
              </a:spcBef>
            </a:pPr>
            <a:r>
              <a:rPr lang="en-US" sz="1000" dirty="0">
                <a:solidFill>
                  <a:srgbClr val="FF2133"/>
                </a:solidFill>
                <a:latin typeface="Arial" charset="0"/>
              </a:rPr>
              <a:t>Psychological Sense of Community</a:t>
            </a:r>
            <a:endParaRPr lang="en-US" dirty="0">
              <a:solidFill>
                <a:srgbClr val="FF2133"/>
              </a:solidFill>
              <a:latin typeface="Arial" charset="0"/>
            </a:endParaRPr>
          </a:p>
        </p:txBody>
      </p:sp>
      <p:sp>
        <p:nvSpPr>
          <p:cNvPr id="1105936" name="Line 16"/>
          <p:cNvSpPr>
            <a:spLocks noChangeShapeType="1"/>
          </p:cNvSpPr>
          <p:nvPr/>
        </p:nvSpPr>
        <p:spPr bwMode="auto">
          <a:xfrm rot="16200000" flipH="1">
            <a:off x="3805238" y="1674813"/>
            <a:ext cx="257175" cy="238125"/>
          </a:xfrm>
          <a:prstGeom prst="line">
            <a:avLst/>
          </a:prstGeom>
          <a:noFill/>
          <a:ln w="12700">
            <a:solidFill>
              <a:srgbClr val="FF2133"/>
            </a:solidFill>
            <a:round/>
            <a:headEnd/>
            <a:tailEnd type="triangle" w="med" len="med"/>
          </a:ln>
          <a:effectLst/>
        </p:spPr>
        <p:txBody>
          <a:bodyPr wrap="none" anchor="ctr"/>
          <a:lstStyle/>
          <a:p>
            <a:endParaRPr lang="en-US" dirty="0"/>
          </a:p>
        </p:txBody>
      </p:sp>
      <p:sp>
        <p:nvSpPr>
          <p:cNvPr id="1105937" name="Line 17"/>
          <p:cNvSpPr>
            <a:spLocks noChangeShapeType="1"/>
          </p:cNvSpPr>
          <p:nvPr/>
        </p:nvSpPr>
        <p:spPr bwMode="auto">
          <a:xfrm flipH="1">
            <a:off x="5243513" y="1893888"/>
            <a:ext cx="0" cy="3600450"/>
          </a:xfrm>
          <a:prstGeom prst="line">
            <a:avLst/>
          </a:prstGeom>
          <a:noFill/>
          <a:ln w="12700">
            <a:solidFill>
              <a:srgbClr val="FF2133"/>
            </a:solidFill>
            <a:round/>
            <a:headEnd/>
            <a:tailEnd/>
          </a:ln>
          <a:effectLst/>
        </p:spPr>
        <p:txBody>
          <a:bodyPr wrap="none" anchor="ctr"/>
          <a:lstStyle/>
          <a:p>
            <a:endParaRPr lang="en-US" dirty="0"/>
          </a:p>
        </p:txBody>
      </p:sp>
      <p:sp>
        <p:nvSpPr>
          <p:cNvPr id="1105938" name="Text Box 18"/>
          <p:cNvSpPr txBox="1">
            <a:spLocks noChangeArrowheads="1"/>
          </p:cNvSpPr>
          <p:nvPr/>
        </p:nvSpPr>
        <p:spPr bwMode="auto">
          <a:xfrm>
            <a:off x="5230813" y="3295650"/>
            <a:ext cx="1271587" cy="639763"/>
          </a:xfrm>
          <a:prstGeom prst="rect">
            <a:avLst/>
          </a:prstGeom>
          <a:noFill/>
          <a:ln w="12700">
            <a:noFill/>
            <a:miter lim="800000"/>
            <a:headEnd/>
            <a:tailEnd/>
          </a:ln>
          <a:effectLst/>
        </p:spPr>
        <p:txBody>
          <a:bodyPr>
            <a:spAutoFit/>
          </a:bodyPr>
          <a:lstStyle/>
          <a:p>
            <a:pPr algn="l">
              <a:spcBef>
                <a:spcPct val="50000"/>
              </a:spcBef>
            </a:pPr>
            <a:r>
              <a:rPr lang="en-US" sz="1200" dirty="0">
                <a:solidFill>
                  <a:srgbClr val="FF2133"/>
                </a:solidFill>
                <a:latin typeface="Arial" charset="0"/>
              </a:rPr>
              <a:t>Psychological Sense of Community</a:t>
            </a:r>
          </a:p>
        </p:txBody>
      </p:sp>
      <p:sp>
        <p:nvSpPr>
          <p:cNvPr id="1105939" name="Text Box 19"/>
          <p:cNvSpPr txBox="1">
            <a:spLocks noChangeArrowheads="1"/>
          </p:cNvSpPr>
          <p:nvPr/>
        </p:nvSpPr>
        <p:spPr bwMode="auto">
          <a:xfrm>
            <a:off x="2738438" y="5603875"/>
            <a:ext cx="1273175" cy="274638"/>
          </a:xfrm>
          <a:prstGeom prst="rect">
            <a:avLst/>
          </a:prstGeom>
          <a:noFill/>
          <a:ln w="12700">
            <a:noFill/>
            <a:miter lim="800000"/>
            <a:headEnd/>
            <a:tailEnd/>
          </a:ln>
          <a:effectLst/>
        </p:spPr>
        <p:txBody>
          <a:bodyPr>
            <a:spAutoFit/>
          </a:bodyPr>
          <a:lstStyle/>
          <a:p>
            <a:pPr algn="l">
              <a:spcBef>
                <a:spcPct val="50000"/>
              </a:spcBef>
            </a:pPr>
            <a:r>
              <a:rPr lang="en-US" sz="1200" dirty="0">
                <a:latin typeface="Arial" charset="0"/>
              </a:rPr>
              <a:t>Time</a:t>
            </a:r>
            <a:endParaRPr lang="en-US" dirty="0">
              <a:latin typeface="Arial" charset="0"/>
            </a:endParaRPr>
          </a:p>
        </p:txBody>
      </p:sp>
      <p:sp>
        <p:nvSpPr>
          <p:cNvPr id="1105941" name="Line 21"/>
          <p:cNvSpPr>
            <a:spLocks noChangeShapeType="1"/>
          </p:cNvSpPr>
          <p:nvPr/>
        </p:nvSpPr>
        <p:spPr bwMode="auto">
          <a:xfrm flipH="1">
            <a:off x="4833938" y="1897063"/>
            <a:ext cx="0" cy="3600450"/>
          </a:xfrm>
          <a:prstGeom prst="line">
            <a:avLst/>
          </a:prstGeom>
          <a:noFill/>
          <a:ln w="12700">
            <a:solidFill>
              <a:schemeClr val="tx1"/>
            </a:solidFill>
            <a:prstDash val="sysDot"/>
            <a:round/>
            <a:headEnd/>
            <a:tailEnd/>
          </a:ln>
          <a:effectLst/>
        </p:spPr>
        <p:txBody>
          <a:bodyPr wrap="none" anchor="ctr"/>
          <a:lstStyle/>
          <a:p>
            <a:endParaRPr lang="en-US" dirty="0"/>
          </a:p>
        </p:txBody>
      </p:sp>
      <p:sp>
        <p:nvSpPr>
          <p:cNvPr id="1105942" name="Line 22"/>
          <p:cNvSpPr>
            <a:spLocks noChangeShapeType="1"/>
          </p:cNvSpPr>
          <p:nvPr/>
        </p:nvSpPr>
        <p:spPr bwMode="auto">
          <a:xfrm flipH="1">
            <a:off x="1509713" y="1911350"/>
            <a:ext cx="0" cy="3600450"/>
          </a:xfrm>
          <a:prstGeom prst="line">
            <a:avLst/>
          </a:prstGeom>
          <a:noFill/>
          <a:ln w="12700">
            <a:solidFill>
              <a:schemeClr val="tx1"/>
            </a:solidFill>
            <a:prstDash val="dash"/>
            <a:round/>
            <a:headEnd/>
            <a:tailEnd/>
          </a:ln>
          <a:effectLst/>
        </p:spPr>
        <p:txBody>
          <a:bodyPr wrap="none" anchor="ctr"/>
          <a:lstStyle/>
          <a:p>
            <a:endParaRPr lang="en-US" dirty="0"/>
          </a:p>
        </p:txBody>
      </p:sp>
      <p:sp>
        <p:nvSpPr>
          <p:cNvPr id="1105943" name="Text Box 23"/>
          <p:cNvSpPr txBox="1">
            <a:spLocks noChangeArrowheads="1"/>
          </p:cNvSpPr>
          <p:nvPr/>
        </p:nvSpPr>
        <p:spPr bwMode="auto">
          <a:xfrm>
            <a:off x="6551613" y="1682750"/>
            <a:ext cx="2311400" cy="3743325"/>
          </a:xfrm>
          <a:prstGeom prst="rect">
            <a:avLst/>
          </a:prstGeom>
          <a:noFill/>
          <a:ln w="9525">
            <a:noFill/>
            <a:miter lim="800000"/>
            <a:headEnd/>
            <a:tailEnd/>
          </a:ln>
          <a:effectLst/>
        </p:spPr>
        <p:txBody>
          <a:bodyPr>
            <a:spAutoFit/>
          </a:bodyPr>
          <a:lstStyle/>
          <a:p>
            <a:pPr algn="ctr"/>
            <a:r>
              <a:rPr lang="en-US" sz="2400" dirty="0">
                <a:latin typeface="Arial" charset="0"/>
              </a:rPr>
              <a:t>Sandler O’Neill </a:t>
            </a:r>
          </a:p>
          <a:p>
            <a:pPr algn="ctr"/>
            <a:r>
              <a:rPr lang="en-US" sz="2400" dirty="0">
                <a:latin typeface="Arial" charset="0"/>
              </a:rPr>
              <a:t>was rebuilt by creating a </a:t>
            </a:r>
            <a:r>
              <a:rPr lang="en-US" sz="2400" dirty="0">
                <a:solidFill>
                  <a:srgbClr val="FF2133"/>
                </a:solidFill>
                <a:latin typeface="Arial" charset="0"/>
              </a:rPr>
              <a:t>sense of community</a:t>
            </a:r>
            <a:r>
              <a:rPr lang="en-US" sz="2400" dirty="0">
                <a:latin typeface="Arial" charset="0"/>
              </a:rPr>
              <a:t> that encouraged individuals to give extraordinarily of themselves. </a:t>
            </a:r>
          </a:p>
        </p:txBody>
      </p:sp>
      <p:sp>
        <p:nvSpPr>
          <p:cNvPr id="1105944" name="Rectangle 24"/>
          <p:cNvSpPr>
            <a:spLocks noGrp="1" noRot="1" noChangeArrowheads="1"/>
          </p:cNvSpPr>
          <p:nvPr>
            <p:ph type="title"/>
          </p:nvPr>
        </p:nvSpPr>
        <p:spPr>
          <a:xfrm>
            <a:off x="215900" y="211138"/>
            <a:ext cx="8737600" cy="855662"/>
          </a:xfrm>
        </p:spPr>
        <p:txBody>
          <a:bodyPr>
            <a:normAutofit/>
          </a:bodyPr>
          <a:lstStyle/>
          <a:p>
            <a:r>
              <a:rPr lang="en-US" sz="4800" b="1" dirty="0"/>
              <a:t>Psychological Sense of Community</a:t>
            </a:r>
          </a:p>
        </p:txBody>
      </p:sp>
      <p:sp>
        <p:nvSpPr>
          <p:cNvPr id="1105945" name="Line 25"/>
          <p:cNvSpPr>
            <a:spLocks noChangeShapeType="1"/>
          </p:cNvSpPr>
          <p:nvPr/>
        </p:nvSpPr>
        <p:spPr bwMode="auto">
          <a:xfrm>
            <a:off x="3187700" y="5740400"/>
            <a:ext cx="977900" cy="0"/>
          </a:xfrm>
          <a:prstGeom prst="line">
            <a:avLst/>
          </a:prstGeom>
          <a:noFill/>
          <a:ln w="9525">
            <a:solidFill>
              <a:schemeClr val="tx1"/>
            </a:solidFill>
            <a:round/>
            <a:headEnd/>
            <a:tailEnd type="triangle" w="med" len="med"/>
          </a:ln>
          <a:effectLst/>
        </p:spPr>
        <p:txBody>
          <a:bodyPr/>
          <a:lstStyle/>
          <a:p>
            <a:endParaRPr lang="en-US" dirty="0"/>
          </a:p>
        </p:txBody>
      </p:sp>
      <p:sp>
        <p:nvSpPr>
          <p:cNvPr id="27" name="Slide Number Placeholder 26"/>
          <p:cNvSpPr>
            <a:spLocks noGrp="1"/>
          </p:cNvSpPr>
          <p:nvPr>
            <p:ph type="sldNum" sz="quarter" idx="12"/>
          </p:nvPr>
        </p:nvSpPr>
        <p:spPr/>
        <p:txBody>
          <a:bodyPr/>
          <a:lstStyle/>
          <a:p>
            <a:fld id="{4B251364-8733-4BDA-8B3E-F93678BB720C}" type="slidenum">
              <a:rPr lang="en-US" smtClean="0"/>
              <a:pPr/>
              <a:t>44</a:t>
            </a:fld>
            <a:endParaRPr lang="en-US" dirty="0"/>
          </a:p>
        </p:txBody>
      </p:sp>
      <p:sp>
        <p:nvSpPr>
          <p:cNvPr id="29" name="Footer Placeholder 2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4294967295"/>
          </p:nvPr>
        </p:nvSpPr>
        <p:spPr>
          <a:xfrm>
            <a:off x="6553200" y="6248400"/>
            <a:ext cx="2133600" cy="476250"/>
          </a:xfrm>
        </p:spPr>
        <p:txBody>
          <a:bodyPr/>
          <a:lstStyle/>
          <a:p>
            <a:r>
              <a:rPr lang="en-US" dirty="0"/>
              <a:t>Page </a:t>
            </a:r>
            <a:fld id="{2D788FF7-39F4-43FA-ADB7-249C46C6B2FA}" type="slidenum">
              <a:rPr lang="en-US"/>
              <a:pPr/>
              <a:t>45</a:t>
            </a:fld>
            <a:endParaRPr lang="en-US" dirty="0"/>
          </a:p>
        </p:txBody>
      </p:sp>
      <p:sp>
        <p:nvSpPr>
          <p:cNvPr id="1100802" name="Rectangle 2"/>
          <p:cNvSpPr>
            <a:spLocks noGrp="1" noRot="1" noChangeArrowheads="1"/>
          </p:cNvSpPr>
          <p:nvPr>
            <p:ph type="title"/>
          </p:nvPr>
        </p:nvSpPr>
        <p:spPr>
          <a:xfrm>
            <a:off x="457200" y="381000"/>
            <a:ext cx="8229600" cy="1143000"/>
          </a:xfrm>
        </p:spPr>
        <p:txBody>
          <a:bodyPr>
            <a:noAutofit/>
          </a:bodyPr>
          <a:lstStyle/>
          <a:p>
            <a:r>
              <a:rPr lang="en-US" sz="4000" dirty="0"/>
              <a:t>Organic Structure</a:t>
            </a:r>
            <a:br>
              <a:rPr lang="en-US" sz="4000" dirty="0"/>
            </a:br>
            <a:r>
              <a:rPr lang="en-US" sz="4000" dirty="0"/>
              <a:t>Teamwork and Self-Management</a:t>
            </a:r>
          </a:p>
        </p:txBody>
      </p:sp>
      <p:sp>
        <p:nvSpPr>
          <p:cNvPr id="1100803" name="Rectangle 3"/>
          <p:cNvSpPr>
            <a:spLocks noGrp="1" noChangeArrowheads="1"/>
          </p:cNvSpPr>
          <p:nvPr>
            <p:ph type="body" idx="1"/>
          </p:nvPr>
        </p:nvSpPr>
        <p:spPr>
          <a:xfrm>
            <a:off x="381000" y="1981200"/>
            <a:ext cx="8496300" cy="4221163"/>
          </a:xfrm>
        </p:spPr>
        <p:txBody>
          <a:bodyPr>
            <a:normAutofit/>
          </a:bodyPr>
          <a:lstStyle/>
          <a:p>
            <a:pPr>
              <a:lnSpc>
                <a:spcPct val="90000"/>
              </a:lnSpc>
            </a:pPr>
            <a:r>
              <a:rPr lang="en-US" sz="3200" dirty="0" smtClean="0"/>
              <a:t>Family </a:t>
            </a:r>
            <a:r>
              <a:rPr lang="en-US" sz="3200" dirty="0"/>
              <a:t>feeling </a:t>
            </a:r>
          </a:p>
          <a:p>
            <a:pPr lvl="1">
              <a:lnSpc>
                <a:spcPct val="90000"/>
              </a:lnSpc>
            </a:pPr>
            <a:r>
              <a:rPr lang="en-US" sz="2800" dirty="0"/>
              <a:t>hired through friendship networks </a:t>
            </a:r>
          </a:p>
          <a:p>
            <a:pPr>
              <a:lnSpc>
                <a:spcPct val="90000"/>
              </a:lnSpc>
            </a:pPr>
            <a:r>
              <a:rPr lang="en-US" sz="3200" dirty="0"/>
              <a:t>Small size, flat structure </a:t>
            </a:r>
          </a:p>
          <a:p>
            <a:pPr lvl="1">
              <a:lnSpc>
                <a:spcPct val="90000"/>
              </a:lnSpc>
              <a:buFont typeface="Wingdings" pitchFamily="2" charset="2"/>
              <a:buNone/>
            </a:pPr>
            <a:r>
              <a:rPr lang="en-US" sz="2800" dirty="0"/>
              <a:t>“cultural aversion to a large support staff” </a:t>
            </a:r>
          </a:p>
          <a:p>
            <a:pPr lvl="1">
              <a:lnSpc>
                <a:spcPct val="90000"/>
              </a:lnSpc>
              <a:buFont typeface="Wingdings" pitchFamily="2" charset="2"/>
              <a:buNone/>
            </a:pPr>
            <a:r>
              <a:rPr lang="en-US" sz="2800" dirty="0"/>
              <a:t>“senior ranks … willing to go down and dirty” </a:t>
            </a:r>
          </a:p>
          <a:p>
            <a:pPr>
              <a:lnSpc>
                <a:spcPct val="90000"/>
              </a:lnSpc>
            </a:pPr>
            <a:r>
              <a:rPr lang="en-US" sz="3200" dirty="0"/>
              <a:t>Culture of merit delimited impact of status </a:t>
            </a:r>
          </a:p>
          <a:p>
            <a:pPr lvl="1">
              <a:lnSpc>
                <a:spcPct val="90000"/>
              </a:lnSpc>
            </a:pPr>
            <a:r>
              <a:rPr lang="en-US" sz="2800" dirty="0"/>
              <a:t>Everyone takes it upon himself to be presumptive.</a:t>
            </a:r>
          </a:p>
          <a:p>
            <a:pPr>
              <a:lnSpc>
                <a:spcPct val="90000"/>
              </a:lnSpc>
            </a:pPr>
            <a:r>
              <a:rPr lang="en-US" sz="3200" dirty="0"/>
              <a:t>Self-Management/ self-regulation</a:t>
            </a:r>
          </a:p>
        </p:txBody>
      </p:sp>
      <p:sp>
        <p:nvSpPr>
          <p:cNvPr id="1100804" name="Rectangle 4"/>
          <p:cNvSpPr>
            <a:spLocks noChangeArrowheads="1"/>
          </p:cNvSpPr>
          <p:nvPr/>
        </p:nvSpPr>
        <p:spPr bwMode="auto">
          <a:xfrm>
            <a:off x="0" y="0"/>
            <a:ext cx="260350" cy="457200"/>
          </a:xfrm>
          <a:prstGeom prst="rect">
            <a:avLst/>
          </a:prstGeom>
          <a:noFill/>
          <a:ln w="9525">
            <a:noFill/>
            <a:miter lim="800000"/>
            <a:headEnd/>
            <a:tailEnd/>
          </a:ln>
          <a:effectLst/>
        </p:spPr>
        <p:txBody>
          <a:bodyPr wrap="none" anchor="ctr">
            <a:spAutoFit/>
          </a:bodyPr>
          <a:lstStyle/>
          <a:p>
            <a:pPr algn="l"/>
            <a:r>
              <a:rPr lang="en-US" sz="2400" dirty="0">
                <a:latin typeface="Times" charset="0"/>
              </a:rPr>
              <a:t> </a:t>
            </a:r>
          </a:p>
        </p:txBody>
      </p:sp>
      <p:sp>
        <p:nvSpPr>
          <p:cNvPr id="1100805" name="Rectangle 5"/>
          <p:cNvSpPr>
            <a:spLocks noChangeArrowheads="1"/>
          </p:cNvSpPr>
          <p:nvPr/>
        </p:nvSpPr>
        <p:spPr bwMode="auto">
          <a:xfrm>
            <a:off x="0" y="0"/>
            <a:ext cx="260350" cy="457200"/>
          </a:xfrm>
          <a:prstGeom prst="rect">
            <a:avLst/>
          </a:prstGeom>
          <a:noFill/>
          <a:ln w="9525">
            <a:noFill/>
            <a:miter lim="800000"/>
            <a:headEnd/>
            <a:tailEnd/>
          </a:ln>
          <a:effectLst/>
        </p:spPr>
        <p:txBody>
          <a:bodyPr wrap="none" anchor="ctr">
            <a:spAutoFit/>
          </a:bodyPr>
          <a:lstStyle/>
          <a:p>
            <a:pPr algn="l"/>
            <a:r>
              <a:rPr lang="en-US" sz="2400" dirty="0">
                <a:latin typeface="Times" charset="0"/>
              </a:rPr>
              <a:t> </a:t>
            </a:r>
          </a:p>
        </p:txBody>
      </p:sp>
      <p:sp>
        <p:nvSpPr>
          <p:cNvPr id="1100806" name="Rectangle 6"/>
          <p:cNvSpPr>
            <a:spLocks noChangeArrowheads="1"/>
          </p:cNvSpPr>
          <p:nvPr/>
        </p:nvSpPr>
        <p:spPr bwMode="auto">
          <a:xfrm>
            <a:off x="0" y="0"/>
            <a:ext cx="260350" cy="457200"/>
          </a:xfrm>
          <a:prstGeom prst="rect">
            <a:avLst/>
          </a:prstGeom>
          <a:noFill/>
          <a:ln w="9525">
            <a:noFill/>
            <a:miter lim="800000"/>
            <a:headEnd/>
            <a:tailEnd/>
          </a:ln>
          <a:effectLst/>
        </p:spPr>
        <p:txBody>
          <a:bodyPr wrap="none" anchor="ctr">
            <a:spAutoFit/>
          </a:bodyPr>
          <a:lstStyle/>
          <a:p>
            <a:pPr algn="l"/>
            <a:r>
              <a:rPr lang="en-US" sz="2400" dirty="0">
                <a:latin typeface="Times" charset="0"/>
              </a:rPr>
              <a:t> </a:t>
            </a:r>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Rectangle 2"/>
          <p:cNvSpPr>
            <a:spLocks noGrp="1" noRot="1" noChangeArrowheads="1"/>
          </p:cNvSpPr>
          <p:nvPr>
            <p:ph type="title"/>
          </p:nvPr>
        </p:nvSpPr>
        <p:spPr>
          <a:xfrm>
            <a:off x="0" y="0"/>
            <a:ext cx="9144000" cy="622300"/>
          </a:xfrm>
        </p:spPr>
        <p:txBody>
          <a:bodyPr>
            <a:normAutofit fontScale="90000"/>
          </a:bodyPr>
          <a:lstStyle/>
          <a:p>
            <a:r>
              <a:rPr lang="en-US" sz="4000" dirty="0"/>
              <a:t>Reserves, Depletion and Replenishment</a:t>
            </a:r>
          </a:p>
        </p:txBody>
      </p:sp>
      <p:graphicFrame>
        <p:nvGraphicFramePr>
          <p:cNvPr id="1134634" name="Group 42"/>
          <p:cNvGraphicFramePr>
            <a:graphicFrameLocks noGrp="1"/>
          </p:cNvGraphicFramePr>
          <p:nvPr/>
        </p:nvGraphicFramePr>
        <p:xfrm>
          <a:off x="0" y="609600"/>
          <a:ext cx="9144000" cy="5974852"/>
        </p:xfrm>
        <a:graphic>
          <a:graphicData uri="http://schemas.openxmlformats.org/drawingml/2006/table">
            <a:tbl>
              <a:tblPr/>
              <a:tblGrid>
                <a:gridCol w="1028700"/>
                <a:gridCol w="2552700"/>
                <a:gridCol w="2906713"/>
                <a:gridCol w="2655887"/>
              </a:tblGrid>
              <a:tr h="648031">
                <a:tc>
                  <a:txBody>
                    <a:bodyPr/>
                    <a:lstStyle/>
                    <a:p>
                      <a:pPr marL="0" marR="0" lvl="0" indent="0" algn="l"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L="27432" marR="27432" marT="27432" marB="27432"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Prior to September 11</a:t>
                      </a:r>
                      <a:r>
                        <a:rPr kumimoji="0" lang="en-US" sz="1800" b="0" i="0" u="none" strike="noStrike" cap="none" normalizeH="0" baseline="30000" dirty="0" smtClean="0">
                          <a:ln>
                            <a:noFill/>
                          </a:ln>
                          <a:solidFill>
                            <a:schemeClr val="tx1"/>
                          </a:solidFill>
                          <a:effectLst/>
                          <a:latin typeface="Arial" charset="0"/>
                        </a:rPr>
                        <a:t>th</a:t>
                      </a:r>
                    </a:p>
                  </a:txBody>
                  <a:tcPr marL="27432" marR="27432" marT="27432" marB="27432"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September 11</a:t>
                      </a:r>
                      <a:r>
                        <a:rPr kumimoji="0" lang="en-US" sz="1800" b="0" i="0" u="none" strike="noStrike" cap="none" normalizeH="0" baseline="30000" dirty="0" smtClean="0">
                          <a:ln>
                            <a:noFill/>
                          </a:ln>
                          <a:solidFill>
                            <a:schemeClr val="tx1"/>
                          </a:solidFill>
                          <a:effectLst/>
                          <a:latin typeface="Arial" charset="0"/>
                        </a:rPr>
                        <a:t>th</a:t>
                      </a:r>
                    </a:p>
                  </a:txBody>
                  <a:tcPr marL="27432" marR="27432" marT="27432" marB="27432"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0375" marR="0" lvl="1"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Post September 11</a:t>
                      </a:r>
                      <a:r>
                        <a:rPr kumimoji="0" lang="en-US" sz="1800" b="0" i="0" u="none" strike="noStrike" cap="none" normalizeH="0" baseline="30000" dirty="0" smtClean="0">
                          <a:ln>
                            <a:noFill/>
                          </a:ln>
                          <a:solidFill>
                            <a:schemeClr val="tx1"/>
                          </a:solidFill>
                          <a:effectLst/>
                          <a:latin typeface="Arial" charset="0"/>
                        </a:rPr>
                        <a:t>th</a:t>
                      </a:r>
                    </a:p>
                  </a:txBody>
                  <a:tcPr marL="27432" marR="27432" marT="27432" marB="27432"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187254">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Wealth</a:t>
                      </a:r>
                    </a:p>
                  </a:txBody>
                  <a:tcPr marL="27432" marR="27432" marB="18288"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The firm is a money machine, wealthy and capable of creating new wealth.</a:t>
                      </a: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Wealth is dramatically reduced through deaths.  Potential for creating wealth has, for the moment, been severely hampered.</a:t>
                      </a: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15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Ability to create wealth rapidly returns.</a:t>
                      </a:r>
                    </a:p>
                  </a:txBody>
                  <a:tcPr marL="27432" marR="27432" marB="1828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254">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People</a:t>
                      </a:r>
                    </a:p>
                  </a:txBody>
                  <a:tcPr marL="27432" marR="27432" marB="18288"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Highly competent and dedicated.  Some partners semi-retired or less-active in the day-to-day business.</a:t>
                      </a: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15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39% are dead. Others are devastated.</a:t>
                      </a: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1500" b="1" i="0" u="none" strike="noStrike" cap="none" normalizeH="0" baseline="0" dirty="0" smtClean="0">
                        <a:ln>
                          <a:noFill/>
                        </a:ln>
                        <a:solidFill>
                          <a:schemeClr val="tx1"/>
                        </a:solidFill>
                        <a:effectLst/>
                        <a:latin typeface="Arial" charset="0"/>
                      </a:endParaRP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People make a tremendous effort; new employees are hired and contribute immediately. (By March, 2002, signs of stress.)</a:t>
                      </a:r>
                    </a:p>
                  </a:txBody>
                  <a:tcPr marL="27432" marR="27432" marB="1828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7197">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Systems</a:t>
                      </a:r>
                    </a:p>
                  </a:txBody>
                  <a:tcPr marL="27432" marR="27432" marB="18288"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SO is lean and well-coordinated. Employees are close, socially related; the firm hired friends and family of friends, clients and associates.</a:t>
                      </a: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Facilities, records, data and physical history are destroyed.  Deaths also mean loss of coordination and communication.</a:t>
                      </a: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15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Systems are rebuilt; a new            office and infrastructure   are established.</a:t>
                      </a:r>
                    </a:p>
                  </a:txBody>
                  <a:tcPr marL="27432" marR="27432" marB="1828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113">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Network</a:t>
                      </a:r>
                    </a:p>
                  </a:txBody>
                  <a:tcPr marL="27432" marR="27432" marB="18288"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 </a:t>
                      </a: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External relations very good; SO has excellent reputation in its markets.</a:t>
                      </a: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1500" b="1" i="0" u="none" strike="noStrike" cap="none" normalizeH="0" baseline="0" dirty="0" smtClean="0">
                        <a:ln>
                          <a:noFill/>
                        </a:ln>
                        <a:solidFill>
                          <a:schemeClr val="tx1"/>
                        </a:solidFill>
                        <a:effectLst/>
                        <a:latin typeface="Arial" charset="0"/>
                      </a:endParaRP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endParaRPr kumimoji="0" lang="en-US" sz="15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Goodwill has increased; worldwide sympathy from onset; soon, worldwide respect.</a:t>
                      </a:r>
                    </a:p>
                  </a:txBody>
                  <a:tcPr marL="27432" marR="27432" marB="1828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00"/>
                        </a:buClr>
                        <a:buSzPct val="70000"/>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External relations are extra-ordinary; clients, customers and competitors give all they can; major media stories help the firm achieve fame and admiration</a:t>
                      </a:r>
                    </a:p>
                  </a:txBody>
                  <a:tcPr marL="27432" marR="27432" marB="1828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2"/>
          </p:nvPr>
        </p:nvSpPr>
        <p:spPr>
          <a:xfrm>
            <a:off x="7924800" y="6492875"/>
            <a:ext cx="762000" cy="365125"/>
          </a:xfrm>
        </p:spPr>
        <p:txBody>
          <a:bodyPr/>
          <a:lstStyle/>
          <a:p>
            <a:fld id="{4B251364-8733-4BDA-8B3E-F93678BB720C}" type="slidenum">
              <a:rPr lang="en-US" smtClean="0"/>
              <a:pPr/>
              <a:t>46</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2" name="Rectangle 2"/>
          <p:cNvSpPr>
            <a:spLocks noGrp="1" noRot="1" noChangeArrowheads="1"/>
          </p:cNvSpPr>
          <p:nvPr>
            <p:ph type="title"/>
          </p:nvPr>
        </p:nvSpPr>
        <p:spPr>
          <a:xfrm>
            <a:off x="0" y="228600"/>
            <a:ext cx="9144000" cy="863600"/>
          </a:xfrm>
        </p:spPr>
        <p:txBody>
          <a:bodyPr>
            <a:noAutofit/>
          </a:bodyPr>
          <a:lstStyle/>
          <a:p>
            <a:r>
              <a:rPr lang="en-US" sz="4000" dirty="0"/>
              <a:t>Modeling Resilience: Reserves, Depletion and Replenishment</a:t>
            </a:r>
          </a:p>
        </p:txBody>
      </p:sp>
      <p:graphicFrame>
        <p:nvGraphicFramePr>
          <p:cNvPr id="1116163" name="Object 3"/>
          <p:cNvGraphicFramePr>
            <a:graphicFrameLocks noChangeAspect="1"/>
          </p:cNvGraphicFramePr>
          <p:nvPr/>
        </p:nvGraphicFramePr>
        <p:xfrm>
          <a:off x="0" y="914400"/>
          <a:ext cx="8915400" cy="5776912"/>
        </p:xfrm>
        <a:graphic>
          <a:graphicData uri="http://schemas.openxmlformats.org/presentationml/2006/ole">
            <p:oleObj spid="_x0000_s1026" name="Worksheet" r:id="rId3" imgW="3133620" imgH="3514725" progId="Excel.Sheet.8">
              <p:embed/>
            </p:oleObj>
          </a:graphicData>
        </a:graphic>
      </p:graphicFrame>
      <p:sp>
        <p:nvSpPr>
          <p:cNvPr id="6" name="Slide Number Placeholder 5"/>
          <p:cNvSpPr>
            <a:spLocks noGrp="1"/>
          </p:cNvSpPr>
          <p:nvPr>
            <p:ph type="sldNum" sz="quarter" idx="12"/>
          </p:nvPr>
        </p:nvSpPr>
        <p:spPr/>
        <p:txBody>
          <a:bodyPr/>
          <a:lstStyle/>
          <a:p>
            <a:fld id="{4B251364-8733-4BDA-8B3E-F93678BB720C}" type="slidenum">
              <a:rPr lang="en-US" smtClean="0"/>
              <a:pPr/>
              <a:t>47</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553200" y="6248400"/>
            <a:ext cx="2133600" cy="476250"/>
          </a:xfrm>
          <a:prstGeom prst="rect">
            <a:avLst/>
          </a:prstGeom>
        </p:spPr>
        <p:txBody>
          <a:bodyPr/>
          <a:lstStyle/>
          <a:p>
            <a:r>
              <a:rPr lang="en-US" dirty="0"/>
              <a:t>Page </a:t>
            </a:r>
            <a:fld id="{87FD0973-D05C-4A39-B9E5-D81367E4DCE4}" type="slidenum">
              <a:rPr lang="en-US"/>
              <a:pPr/>
              <a:t>48</a:t>
            </a:fld>
            <a:endParaRPr lang="en-US" dirty="0"/>
          </a:p>
        </p:txBody>
      </p:sp>
      <p:sp>
        <p:nvSpPr>
          <p:cNvPr id="1108994" name="Rectangle 2"/>
          <p:cNvSpPr>
            <a:spLocks noGrp="1" noRot="1" noChangeArrowheads="1"/>
          </p:cNvSpPr>
          <p:nvPr>
            <p:ph type="title"/>
          </p:nvPr>
        </p:nvSpPr>
        <p:spPr>
          <a:xfrm>
            <a:off x="457200" y="228600"/>
            <a:ext cx="8229600" cy="1066800"/>
          </a:xfrm>
        </p:spPr>
        <p:txBody>
          <a:bodyPr>
            <a:normAutofit/>
          </a:bodyPr>
          <a:lstStyle/>
          <a:p>
            <a:r>
              <a:rPr lang="en-US" dirty="0"/>
              <a:t>Practice Issues</a:t>
            </a:r>
          </a:p>
        </p:txBody>
      </p:sp>
      <p:sp>
        <p:nvSpPr>
          <p:cNvPr id="1108995" name="Rectangle 3"/>
          <p:cNvSpPr>
            <a:spLocks noGrp="1" noChangeArrowheads="1"/>
          </p:cNvSpPr>
          <p:nvPr>
            <p:ph type="body" idx="1"/>
          </p:nvPr>
        </p:nvSpPr>
        <p:spPr>
          <a:xfrm>
            <a:off x="152400" y="1460500"/>
            <a:ext cx="8750300" cy="4787900"/>
          </a:xfrm>
        </p:spPr>
        <p:txBody>
          <a:bodyPr/>
          <a:lstStyle/>
          <a:p>
            <a:r>
              <a:rPr lang="en-US" sz="2800" dirty="0"/>
              <a:t>The human side of disaster planning: building social capital, self-management capability</a:t>
            </a:r>
          </a:p>
          <a:p>
            <a:r>
              <a:rPr lang="en-US" sz="2800" dirty="0"/>
              <a:t>Unleashing the resources created by moral engagement and the pull of opportunity</a:t>
            </a:r>
          </a:p>
          <a:p>
            <a:r>
              <a:rPr lang="en-US" sz="2800" dirty="0"/>
              <a:t>Containing grief and anxiety in the organization </a:t>
            </a:r>
          </a:p>
          <a:p>
            <a:r>
              <a:rPr lang="en-US" sz="2800" dirty="0"/>
              <a:t>Recognizing and seizing opportunity from crisis</a:t>
            </a:r>
          </a:p>
          <a:p>
            <a:r>
              <a:rPr lang="en-US" sz="2800" dirty="0"/>
              <a:t>Availing oneself of help</a:t>
            </a:r>
          </a:p>
          <a:p>
            <a:r>
              <a:rPr lang="en-US" sz="2800" dirty="0"/>
              <a:t>A culture that facilitates self-managing teams</a:t>
            </a:r>
          </a:p>
        </p:txBody>
      </p:sp>
      <p:sp>
        <p:nvSpPr>
          <p:cNvPr id="7" name="Footer Placeholder 6"/>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91600" cy="1124712"/>
          </a:xfrm>
        </p:spPr>
        <p:txBody>
          <a:bodyPr>
            <a:normAutofit fontScale="90000"/>
          </a:bodyPr>
          <a:lstStyle/>
          <a:p>
            <a:r>
              <a:rPr lang="en-US" sz="4400" b="1" kern="1200" dirty="0" smtClean="0">
                <a:solidFill>
                  <a:srgbClr val="C00000"/>
                </a:solidFill>
                <a:latin typeface="+mj-lt"/>
                <a:ea typeface="+mj-ea"/>
                <a:cs typeface="+mj-cs"/>
              </a:rPr>
              <a:t>Economic</a:t>
            </a:r>
            <a:r>
              <a:rPr lang="en-US" sz="4400" b="1" kern="1200" baseline="0" dirty="0" smtClean="0">
                <a:solidFill>
                  <a:srgbClr val="C00000"/>
                </a:solidFill>
                <a:latin typeface="+mj-lt"/>
                <a:ea typeface="+mj-ea"/>
                <a:cs typeface="+mj-cs"/>
              </a:rPr>
              <a:t> Crisis &amp; Organizational Resilience (</a:t>
            </a:r>
            <a:r>
              <a:rPr lang="en-US" sz="4400" dirty="0" smtClean="0">
                <a:solidFill>
                  <a:srgbClr val="C00000"/>
                </a:solidFill>
              </a:rPr>
              <a:t>Argentina 2001-2002) </a:t>
            </a:r>
            <a:endParaRPr lang="en-US" dirty="0">
              <a:solidFill>
                <a:srgbClr val="C00000"/>
              </a:solidFill>
            </a:endParaRPr>
          </a:p>
        </p:txBody>
      </p:sp>
      <p:sp>
        <p:nvSpPr>
          <p:cNvPr id="3" name="Content Placeholder 2"/>
          <p:cNvSpPr>
            <a:spLocks noGrp="1"/>
          </p:cNvSpPr>
          <p:nvPr>
            <p:ph idx="1"/>
          </p:nvPr>
        </p:nvSpPr>
        <p:spPr>
          <a:xfrm>
            <a:off x="381000" y="1905000"/>
            <a:ext cx="8229600" cy="4724400"/>
          </a:xfrm>
        </p:spPr>
        <p:txBody>
          <a:bodyPr>
            <a:normAutofit/>
          </a:bodyPr>
          <a:lstStyle/>
          <a:p>
            <a:pPr>
              <a:buNone/>
            </a:pPr>
            <a:r>
              <a:rPr lang="en-US" dirty="0" smtClean="0">
                <a:solidFill>
                  <a:schemeClr val="tx2"/>
                </a:solidFill>
              </a:rPr>
              <a:t>1991: </a:t>
            </a:r>
            <a:r>
              <a:rPr lang="en-US" sz="2800" dirty="0" smtClean="0">
                <a:solidFill>
                  <a:schemeClr val="tx2"/>
                </a:solidFill>
              </a:rPr>
              <a:t>Argentina pegs currency to the  US dollar</a:t>
            </a:r>
          </a:p>
          <a:p>
            <a:pPr>
              <a:buNone/>
            </a:pPr>
            <a:r>
              <a:rPr lang="en-US" sz="2800" dirty="0" smtClean="0">
                <a:solidFill>
                  <a:schemeClr val="tx2"/>
                </a:solidFill>
              </a:rPr>
              <a:t>1991-97: Government borrows extensively</a:t>
            </a:r>
          </a:p>
          <a:p>
            <a:pPr>
              <a:buNone/>
            </a:pPr>
            <a:r>
              <a:rPr lang="en-US" sz="2800" dirty="0" smtClean="0">
                <a:solidFill>
                  <a:schemeClr val="tx2"/>
                </a:solidFill>
              </a:rPr>
              <a:t>1999: Recession hits, government can neither cut spending nor pay debt</a:t>
            </a:r>
          </a:p>
          <a:p>
            <a:pPr>
              <a:buNone/>
            </a:pPr>
            <a:r>
              <a:rPr lang="en-US" sz="2800" dirty="0" smtClean="0">
                <a:solidFill>
                  <a:schemeClr val="tx2"/>
                </a:solidFill>
              </a:rPr>
              <a:t>2001: Five (5) presidents in 15 days </a:t>
            </a:r>
            <a:r>
              <a:rPr lang="en-US" sz="2800" dirty="0" smtClean="0">
                <a:solidFill>
                  <a:schemeClr val="tx2"/>
                </a:solidFill>
                <a:sym typeface="Wingdings" pitchFamily="2" charset="2"/>
              </a:rPr>
              <a:t> “Corralito”</a:t>
            </a:r>
          </a:p>
          <a:p>
            <a:pPr>
              <a:buNone/>
            </a:pPr>
            <a:r>
              <a:rPr lang="en-US" sz="2800" dirty="0" smtClean="0">
                <a:solidFill>
                  <a:schemeClr val="tx2"/>
                </a:solidFill>
                <a:sym typeface="Wingdings" pitchFamily="2" charset="2"/>
              </a:rPr>
              <a:t>March 2002: Currency collapse; confidence collapse. Debt paid in dollars; Income in devalued Pesos</a:t>
            </a:r>
          </a:p>
          <a:p>
            <a:pPr>
              <a:buNone/>
            </a:pPr>
            <a:endParaRPr lang="en-US" sz="1100" b="1" dirty="0" smtClean="0">
              <a:solidFill>
                <a:srgbClr val="C00000"/>
              </a:solidFill>
            </a:endParaRPr>
          </a:p>
          <a:p>
            <a:pPr algn="ctr">
              <a:buNone/>
            </a:pPr>
            <a:r>
              <a:rPr lang="en-US" sz="2800" b="1" dirty="0" smtClean="0">
                <a:solidFill>
                  <a:srgbClr val="C00000"/>
                </a:solidFill>
              </a:rPr>
              <a:t>Cases: Tetra Pak &amp; Crear Vale La Pena</a:t>
            </a:r>
            <a:endParaRPr lang="en-US" dirty="0">
              <a:solidFill>
                <a:schemeClr val="tx2"/>
              </a:solidFill>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49</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914400"/>
          </a:xfrm>
        </p:spPr>
        <p:txBody>
          <a:bodyPr>
            <a:noAutofit/>
          </a:bodyPr>
          <a:lstStyle/>
          <a:p>
            <a:r>
              <a:rPr lang="en-US" sz="5400" dirty="0" smtClean="0"/>
              <a:t>Evolution of DYN 672</a:t>
            </a:r>
            <a:endParaRPr lang="en-US" sz="5400" b="1" dirty="0">
              <a:latin typeface="+mj-lt"/>
            </a:endParaRPr>
          </a:p>
        </p:txBody>
      </p:sp>
      <p:sp>
        <p:nvSpPr>
          <p:cNvPr id="3" name="Content Placeholder 2"/>
          <p:cNvSpPr>
            <a:spLocks noGrp="1"/>
          </p:cNvSpPr>
          <p:nvPr>
            <p:ph idx="1"/>
          </p:nvPr>
        </p:nvSpPr>
        <p:spPr>
          <a:xfrm>
            <a:off x="0" y="1524000"/>
            <a:ext cx="9144000" cy="4114800"/>
          </a:xfrm>
        </p:spPr>
        <p:txBody>
          <a:bodyPr>
            <a:noAutofit/>
          </a:bodyPr>
          <a:lstStyle/>
          <a:p>
            <a:pPr marL="466725" indent="-466725">
              <a:buNone/>
            </a:pPr>
            <a:r>
              <a:rPr lang="en-US" sz="3600" b="1" dirty="0" smtClean="0">
                <a:latin typeface="+mj-lt"/>
              </a:rPr>
              <a:t> </a:t>
            </a:r>
            <a:r>
              <a:rPr lang="en-US" sz="3600" b="1" dirty="0" smtClean="0">
                <a:solidFill>
                  <a:srgbClr val="002060"/>
                </a:solidFill>
                <a:latin typeface="+mj-lt"/>
              </a:rPr>
              <a:t>2003</a:t>
            </a:r>
            <a:r>
              <a:rPr lang="en-US" sz="3600" b="1" dirty="0" smtClean="0">
                <a:latin typeface="+mj-lt"/>
              </a:rPr>
              <a:t> </a:t>
            </a:r>
            <a:r>
              <a:rPr lang="en-US" sz="3600" b="1" u="sng" dirty="0" smtClean="0">
                <a:latin typeface="+mj-lt"/>
              </a:rPr>
              <a:t>Crisis mgmt </a:t>
            </a:r>
            <a:r>
              <a:rPr lang="en-US" sz="3600" b="1" dirty="0" smtClean="0">
                <a:latin typeface="+mj-lt"/>
              </a:rPr>
              <a:t>– a technical backwater + </a:t>
            </a:r>
            <a:r>
              <a:rPr lang="en-US" sz="3600" b="1" u="sng" dirty="0" smtClean="0">
                <a:latin typeface="+mj-lt"/>
              </a:rPr>
              <a:t>resilience</a:t>
            </a:r>
            <a:r>
              <a:rPr lang="en-US" sz="3600" b="1" dirty="0" smtClean="0">
                <a:latin typeface="+mj-lt"/>
              </a:rPr>
              <a:t>, </a:t>
            </a:r>
            <a:r>
              <a:rPr lang="en-US" sz="3600" b="1" dirty="0" smtClean="0">
                <a:latin typeface="+mj-lt"/>
              </a:rPr>
              <a:t>valuable, </a:t>
            </a:r>
            <a:r>
              <a:rPr lang="en-US" sz="3600" dirty="0" smtClean="0">
                <a:latin typeface="+mj-lt"/>
              </a:rPr>
              <a:t>though limited, </a:t>
            </a:r>
            <a:r>
              <a:rPr lang="en-US" sz="3600" b="1" dirty="0" smtClean="0">
                <a:latin typeface="+mj-lt"/>
              </a:rPr>
              <a:t>insight</a:t>
            </a:r>
            <a:endParaRPr lang="en-US" sz="3600" b="1" dirty="0" smtClean="0">
              <a:latin typeface="+mj-lt"/>
            </a:endParaRPr>
          </a:p>
          <a:p>
            <a:pPr marL="466725" indent="-466725">
              <a:buNone/>
            </a:pPr>
            <a:r>
              <a:rPr lang="en-US" sz="3600" b="1" dirty="0" smtClean="0">
                <a:latin typeface="+mj-lt"/>
              </a:rPr>
              <a:t> </a:t>
            </a:r>
            <a:r>
              <a:rPr lang="en-US" sz="3600" b="1" dirty="0" smtClean="0">
                <a:solidFill>
                  <a:srgbClr val="002060"/>
                </a:solidFill>
                <a:latin typeface="+mj-lt"/>
              </a:rPr>
              <a:t>2005</a:t>
            </a:r>
            <a:r>
              <a:rPr lang="en-US" sz="3600" b="1" dirty="0" smtClean="0">
                <a:latin typeface="+mj-lt"/>
              </a:rPr>
              <a:t> Katrina: Crisis becomes more real and (we see) terribly managed by authorities</a:t>
            </a:r>
          </a:p>
          <a:p>
            <a:pPr marL="466725" indent="-466725">
              <a:buNone/>
            </a:pPr>
            <a:r>
              <a:rPr lang="en-US" sz="3600" b="1" dirty="0" smtClean="0">
                <a:latin typeface="+mj-lt"/>
              </a:rPr>
              <a:t> </a:t>
            </a:r>
            <a:r>
              <a:rPr lang="en-US" sz="3600" b="1" dirty="0" smtClean="0">
                <a:solidFill>
                  <a:srgbClr val="002060"/>
                </a:solidFill>
                <a:latin typeface="+mj-lt"/>
              </a:rPr>
              <a:t>2008</a:t>
            </a:r>
            <a:r>
              <a:rPr lang="en-US" sz="3600" b="1" dirty="0" smtClean="0">
                <a:latin typeface="+mj-lt"/>
              </a:rPr>
              <a:t>: Financial Crisis: Everyone could have / should have seen this, but …</a:t>
            </a:r>
          </a:p>
          <a:p>
            <a:pPr marL="466725" indent="-466725">
              <a:buNone/>
            </a:pPr>
            <a:r>
              <a:rPr lang="en-US" sz="4000" b="1" dirty="0" smtClean="0"/>
              <a:t> </a:t>
            </a:r>
            <a:r>
              <a:rPr lang="en-US" sz="3600" b="1" dirty="0" smtClean="0">
                <a:solidFill>
                  <a:srgbClr val="002060"/>
                </a:solidFill>
              </a:rPr>
              <a:t>2011</a:t>
            </a:r>
            <a:r>
              <a:rPr lang="en-US" sz="3600" b="1" dirty="0" smtClean="0"/>
              <a:t>: A plague of crises, increasingly already upon </a:t>
            </a:r>
            <a:r>
              <a:rPr lang="en-US" sz="3600" b="1" dirty="0" smtClean="0"/>
              <a:t>us …</a:t>
            </a:r>
            <a:endParaRPr lang="en-US" sz="4000" b="1" dirty="0" smtClean="0">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5</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kern="1200" dirty="0" smtClean="0">
                <a:solidFill>
                  <a:schemeClr val="tx1"/>
                </a:solidFill>
                <a:latin typeface="+mj-lt"/>
                <a:ea typeface="+mj-ea"/>
                <a:cs typeface="+mj-cs"/>
              </a:rPr>
              <a:t>Characteristics of Resilient Organizations </a:t>
            </a:r>
            <a:endParaRPr lang="en-US" sz="5400" dirty="0"/>
          </a:p>
        </p:txBody>
      </p:sp>
      <p:sp>
        <p:nvSpPr>
          <p:cNvPr id="3" name="Content Placeholder 2"/>
          <p:cNvSpPr>
            <a:spLocks noGrp="1"/>
          </p:cNvSpPr>
          <p:nvPr>
            <p:ph idx="1"/>
          </p:nvPr>
        </p:nvSpPr>
        <p:spPr/>
        <p:txBody>
          <a:bodyPr>
            <a:noAutofit/>
          </a:bodyPr>
          <a:lstStyle/>
          <a:p>
            <a:r>
              <a:rPr lang="en-US" sz="4000" kern="1200" dirty="0" smtClean="0">
                <a:solidFill>
                  <a:schemeClr val="tx1"/>
                </a:solidFill>
                <a:latin typeface="+mj-lt"/>
                <a:ea typeface="+mj-ea"/>
                <a:cs typeface="+mj-cs"/>
              </a:rPr>
              <a:t>Visionary Organization </a:t>
            </a:r>
          </a:p>
          <a:p>
            <a:r>
              <a:rPr kumimoji="0" lang="en-US" sz="4000" kern="1200" dirty="0" smtClean="0">
                <a:solidFill>
                  <a:schemeClr val="tx1"/>
                </a:solidFill>
                <a:latin typeface="+mj-lt"/>
                <a:ea typeface="+mn-ea"/>
                <a:cs typeface="+mn-cs"/>
              </a:rPr>
              <a:t>Psychological Containment</a:t>
            </a:r>
            <a:endParaRPr lang="en-US" sz="4000" dirty="0" smtClean="0"/>
          </a:p>
          <a:p>
            <a:pPr lvl="0"/>
            <a:r>
              <a:rPr lang="en-US" sz="4000" kern="1200" dirty="0" smtClean="0">
                <a:solidFill>
                  <a:schemeClr val="tx1"/>
                </a:solidFill>
                <a:latin typeface="+mj-lt"/>
                <a:ea typeface="+mj-ea"/>
                <a:cs typeface="+mj-cs"/>
              </a:rPr>
              <a:t>Cognitive Capabilities</a:t>
            </a:r>
          </a:p>
          <a:p>
            <a:pPr lvl="0"/>
            <a:r>
              <a:rPr kumimoji="0" lang="en-US" sz="4000" kern="1200" dirty="0" smtClean="0">
                <a:solidFill>
                  <a:schemeClr val="tx1"/>
                </a:solidFill>
                <a:latin typeface="+mj-lt"/>
                <a:ea typeface="+mn-ea"/>
                <a:cs typeface="+mn-cs"/>
              </a:rPr>
              <a:t>Organic Structure </a:t>
            </a:r>
          </a:p>
          <a:p>
            <a:pPr lvl="0"/>
            <a:r>
              <a:rPr kumimoji="0" lang="en-US" sz="4000" kern="1200" dirty="0" smtClean="0">
                <a:solidFill>
                  <a:schemeClr val="tx1"/>
                </a:solidFill>
                <a:latin typeface="+mj-lt"/>
                <a:ea typeface="+mn-ea"/>
                <a:cs typeface="+mn-cs"/>
              </a:rPr>
              <a:t>Attitudes of resilience</a:t>
            </a:r>
          </a:p>
          <a:p>
            <a:pPr lvl="0"/>
            <a:r>
              <a:rPr kumimoji="0" lang="en-US" sz="4000" kern="1200" dirty="0" smtClean="0">
                <a:solidFill>
                  <a:schemeClr val="tx1"/>
                </a:solidFill>
                <a:latin typeface="+mj-lt"/>
                <a:ea typeface="+mn-ea"/>
                <a:cs typeface="+mn-cs"/>
              </a:rPr>
              <a:t>Resources</a:t>
            </a:r>
            <a:r>
              <a:rPr lang="en-US" sz="4000" kern="1200" dirty="0" smtClean="0">
                <a:solidFill>
                  <a:schemeClr val="tx1"/>
                </a:solidFill>
                <a:latin typeface="+mj-lt"/>
                <a:ea typeface="+mj-ea"/>
                <a:cs typeface="+mj-cs"/>
              </a:rPr>
              <a:t/>
            </a:r>
            <a:br>
              <a:rPr lang="en-US" sz="4000" kern="1200" dirty="0" smtClean="0">
                <a:solidFill>
                  <a:schemeClr val="tx1"/>
                </a:solidFill>
                <a:latin typeface="+mj-lt"/>
                <a:ea typeface="+mj-ea"/>
                <a:cs typeface="+mj-cs"/>
              </a:rPr>
            </a:br>
            <a:endParaRPr lang="en-US" sz="4000" dirty="0"/>
          </a:p>
        </p:txBody>
      </p:sp>
      <p:sp>
        <p:nvSpPr>
          <p:cNvPr id="6" name="Slide Number Placeholder 5"/>
          <p:cNvSpPr>
            <a:spLocks noGrp="1"/>
          </p:cNvSpPr>
          <p:nvPr>
            <p:ph type="sldNum" sz="quarter" idx="12"/>
          </p:nvPr>
        </p:nvSpPr>
        <p:spPr/>
        <p:txBody>
          <a:bodyPr/>
          <a:lstStyle/>
          <a:p>
            <a:fld id="{4B251364-8733-4BDA-8B3E-F93678BB720C}" type="slidenum">
              <a:rPr lang="en-US" smtClean="0"/>
              <a:pPr/>
              <a:t>50</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kern="1200" dirty="0" smtClean="0">
                <a:solidFill>
                  <a:schemeClr val="tx1"/>
                </a:solidFill>
                <a:latin typeface="+mj-lt"/>
                <a:ea typeface="+mn-ea"/>
                <a:cs typeface="+mn-cs"/>
              </a:rPr>
              <a:t>Visionary Organization </a:t>
            </a:r>
            <a:endParaRPr lang="en-US" sz="7200" dirty="0">
              <a:latin typeface="+mj-lt"/>
            </a:endParaRPr>
          </a:p>
        </p:txBody>
      </p:sp>
      <p:sp>
        <p:nvSpPr>
          <p:cNvPr id="3" name="Content Placeholder 2"/>
          <p:cNvSpPr>
            <a:spLocks noGrp="1"/>
          </p:cNvSpPr>
          <p:nvPr>
            <p:ph idx="1"/>
          </p:nvPr>
        </p:nvSpPr>
        <p:spPr>
          <a:xfrm>
            <a:off x="304800" y="1600200"/>
            <a:ext cx="8458200" cy="4953000"/>
          </a:xfrm>
        </p:spPr>
        <p:txBody>
          <a:bodyPr>
            <a:normAutofit fontScale="70000" lnSpcReduction="20000"/>
          </a:bodyPr>
          <a:lstStyle/>
          <a:p>
            <a:r>
              <a:rPr lang="en-US" sz="4400" i="1" kern="1200" dirty="0" smtClean="0">
                <a:solidFill>
                  <a:schemeClr val="tx1"/>
                </a:solidFill>
                <a:latin typeface="+mj-lt"/>
                <a:ea typeface="+mj-ea"/>
                <a:cs typeface="+mj-cs"/>
              </a:rPr>
              <a:t>Building organization</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More than profits:</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Core values that stimulate progress</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Big, audacious goals</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Cultures that bind</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Experimentation and opportunism</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Homegrown management</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Continuous improvement</a:t>
            </a:r>
            <a:endParaRPr lang="en-US" sz="4400" kern="1200" dirty="0" smtClean="0">
              <a:solidFill>
                <a:schemeClr val="tx1"/>
              </a:solidFill>
              <a:latin typeface="+mj-lt"/>
              <a:ea typeface="+mj-ea"/>
              <a:cs typeface="+mj-cs"/>
            </a:endParaRPr>
          </a:p>
          <a:p>
            <a:r>
              <a:rPr lang="en-US" sz="4400" i="1" kern="1200" dirty="0" smtClean="0">
                <a:solidFill>
                  <a:schemeClr val="tx1"/>
                </a:solidFill>
                <a:latin typeface="+mj-lt"/>
                <a:ea typeface="+mj-ea"/>
                <a:cs typeface="+mj-cs"/>
              </a:rPr>
              <a:t>Alignment of goals, incentives, organization… everything</a:t>
            </a:r>
            <a:r>
              <a:rPr lang="en-US" sz="4000" i="1" kern="1200" dirty="0" smtClean="0">
                <a:solidFill>
                  <a:schemeClr val="tx1"/>
                </a:solidFill>
                <a:latin typeface="+mj-lt"/>
                <a:ea typeface="+mj-ea"/>
                <a:cs typeface="+mj-cs"/>
              </a:rPr>
              <a:t/>
            </a:r>
            <a:br>
              <a:rPr lang="en-US" sz="4000" i="1" kern="1200" dirty="0" smtClean="0">
                <a:solidFill>
                  <a:schemeClr val="tx1"/>
                </a:solidFill>
                <a:latin typeface="+mj-lt"/>
                <a:ea typeface="+mj-ea"/>
                <a:cs typeface="+mj-cs"/>
              </a:rPr>
            </a:br>
            <a:endParaRPr lang="en-US" dirty="0">
              <a:latin typeface="+mj-lt"/>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51</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000" b="1" kern="1200" dirty="0" smtClean="0">
                <a:solidFill>
                  <a:schemeClr val="tx1"/>
                </a:solidFill>
                <a:latin typeface="+mj-lt"/>
                <a:ea typeface="+mj-ea"/>
                <a:cs typeface="+mj-cs"/>
              </a:rPr>
              <a:t>Psychological Containment </a:t>
            </a:r>
          </a:p>
        </p:txBody>
      </p:sp>
      <p:sp>
        <p:nvSpPr>
          <p:cNvPr id="3" name="Content Placeholder 2"/>
          <p:cNvSpPr>
            <a:spLocks noGrp="1"/>
          </p:cNvSpPr>
          <p:nvPr>
            <p:ph idx="1"/>
          </p:nvPr>
        </p:nvSpPr>
        <p:spPr>
          <a:xfrm>
            <a:off x="457200" y="2819400"/>
            <a:ext cx="8229600" cy="2895600"/>
          </a:xfrm>
        </p:spPr>
        <p:txBody>
          <a:bodyPr/>
          <a:lstStyle/>
          <a:p>
            <a:pPr lvl="0">
              <a:buNone/>
            </a:pPr>
            <a:r>
              <a:rPr lang="en-US" sz="4400" kern="1200" dirty="0" smtClean="0">
                <a:solidFill>
                  <a:schemeClr val="tx1"/>
                </a:solidFill>
                <a:latin typeface="+mj-lt"/>
                <a:ea typeface="+mj-ea"/>
                <a:cs typeface="+mj-cs"/>
              </a:rPr>
              <a:t>	Systems</a:t>
            </a:r>
            <a:r>
              <a:rPr lang="en-US" sz="4400" b="1" kern="1200" dirty="0" smtClean="0">
                <a:solidFill>
                  <a:schemeClr val="tx1"/>
                </a:solidFill>
                <a:latin typeface="+mj-lt"/>
                <a:ea typeface="+mj-ea"/>
                <a:cs typeface="+mj-cs"/>
              </a:rPr>
              <a:t> </a:t>
            </a:r>
            <a:r>
              <a:rPr lang="en-US" sz="4400" kern="1200" dirty="0" smtClean="0">
                <a:solidFill>
                  <a:schemeClr val="tx1"/>
                </a:solidFill>
                <a:latin typeface="+mj-lt"/>
                <a:ea typeface="+mj-ea"/>
                <a:cs typeface="+mj-cs"/>
              </a:rPr>
              <a:t>to prevent</a:t>
            </a:r>
            <a:r>
              <a:rPr lang="en-US" sz="4400" b="1" kern="1200" dirty="0" smtClean="0">
                <a:solidFill>
                  <a:schemeClr val="tx1"/>
                </a:solidFill>
                <a:latin typeface="+mj-lt"/>
                <a:ea typeface="+mj-ea"/>
                <a:cs typeface="+mj-cs"/>
              </a:rPr>
              <a:t> </a:t>
            </a:r>
            <a:r>
              <a:rPr lang="en-US" sz="4400" kern="1200" dirty="0" smtClean="0">
                <a:solidFill>
                  <a:schemeClr val="tx1"/>
                </a:solidFill>
                <a:latin typeface="+mj-lt"/>
                <a:ea typeface="+mj-ea"/>
                <a:cs typeface="+mj-cs"/>
              </a:rPr>
              <a:t>grief and anxiety from overwhelming response and recovery</a:t>
            </a:r>
          </a:p>
        </p:txBody>
      </p:sp>
      <p:sp>
        <p:nvSpPr>
          <p:cNvPr id="6" name="Slide Number Placeholder 5"/>
          <p:cNvSpPr>
            <a:spLocks noGrp="1"/>
          </p:cNvSpPr>
          <p:nvPr>
            <p:ph type="sldNum" sz="quarter" idx="12"/>
          </p:nvPr>
        </p:nvSpPr>
        <p:spPr/>
        <p:txBody>
          <a:bodyPr/>
          <a:lstStyle/>
          <a:p>
            <a:fld id="{4B251364-8733-4BDA-8B3E-F93678BB720C}" type="slidenum">
              <a:rPr lang="en-US" smtClean="0"/>
              <a:pPr/>
              <a:t>52</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43712"/>
          </a:xfrm>
        </p:spPr>
        <p:txBody>
          <a:bodyPr>
            <a:noAutofit/>
          </a:bodyPr>
          <a:lstStyle/>
          <a:p>
            <a:pPr lvl="0"/>
            <a:r>
              <a:rPr lang="en-US" sz="5400" b="1" kern="1200" dirty="0" smtClean="0">
                <a:latin typeface="+mj-lt"/>
                <a:ea typeface="+mj-ea"/>
                <a:cs typeface="+mj-cs"/>
              </a:rPr>
              <a:t>Cognitive Capabilities</a:t>
            </a:r>
            <a:endParaRPr lang="en-US" sz="6000" dirty="0"/>
          </a:p>
        </p:txBody>
      </p:sp>
      <p:sp>
        <p:nvSpPr>
          <p:cNvPr id="3" name="Content Placeholder 2"/>
          <p:cNvSpPr>
            <a:spLocks noGrp="1"/>
          </p:cNvSpPr>
          <p:nvPr>
            <p:ph idx="1"/>
          </p:nvPr>
        </p:nvSpPr>
        <p:spPr>
          <a:xfrm>
            <a:off x="228600" y="1066800"/>
            <a:ext cx="8458200" cy="5532120"/>
          </a:xfrm>
        </p:spPr>
        <p:txBody>
          <a:bodyPr>
            <a:noAutofit/>
          </a:bodyPr>
          <a:lstStyle/>
          <a:p>
            <a:pPr>
              <a:buNone/>
            </a:pPr>
            <a:r>
              <a:rPr lang="en-US" sz="2800" b="1" i="1" kern="1200" dirty="0" smtClean="0">
                <a:solidFill>
                  <a:schemeClr val="tx2"/>
                </a:solidFill>
                <a:ea typeface="+mj-ea"/>
                <a:cs typeface="+mj-cs"/>
              </a:rPr>
              <a:t>Entrepreneurial orientation:</a:t>
            </a:r>
            <a:r>
              <a:rPr lang="en-US" sz="2800" b="1" dirty="0" smtClean="0">
                <a:solidFill>
                  <a:schemeClr val="tx2"/>
                </a:solidFill>
              </a:rPr>
              <a:t> </a:t>
            </a:r>
            <a:r>
              <a:rPr lang="en-US" sz="2400" dirty="0" smtClean="0">
                <a:solidFill>
                  <a:schemeClr val="tx2"/>
                </a:solidFill>
              </a:rPr>
              <a:t>Seek proactive innovations, beating competitors to the punch</a:t>
            </a:r>
            <a:endParaRPr lang="en-US" sz="2400" kern="1200" dirty="0" smtClean="0">
              <a:solidFill>
                <a:schemeClr val="tx2"/>
              </a:solidFill>
              <a:ea typeface="+mj-ea"/>
              <a:cs typeface="+mj-cs"/>
            </a:endParaRPr>
          </a:p>
          <a:p>
            <a:pPr lvl="0">
              <a:buNone/>
            </a:pPr>
            <a:r>
              <a:rPr lang="en-US" sz="2800" b="1" i="1" kern="1200" dirty="0" smtClean="0">
                <a:solidFill>
                  <a:schemeClr val="tx2"/>
                </a:solidFill>
                <a:ea typeface="+mj-ea"/>
                <a:cs typeface="+mj-cs"/>
              </a:rPr>
              <a:t>Mindfulness</a:t>
            </a:r>
            <a:r>
              <a:rPr lang="en-US" sz="2800" b="1" kern="1200" dirty="0" smtClean="0">
                <a:solidFill>
                  <a:schemeClr val="tx2"/>
                </a:solidFill>
                <a:ea typeface="+mj-ea"/>
                <a:cs typeface="+mj-cs"/>
              </a:rPr>
              <a:t> </a:t>
            </a:r>
            <a:r>
              <a:rPr lang="en-US" sz="2400" dirty="0" smtClean="0">
                <a:solidFill>
                  <a:schemeClr val="tx2"/>
                </a:solidFill>
              </a:rPr>
              <a:t>concentrated awareness of thoughts, actions or motivations. Attention to small deviations in expected patterns.</a:t>
            </a:r>
            <a:endParaRPr lang="en-US" sz="2400" kern="1200" dirty="0" smtClean="0">
              <a:solidFill>
                <a:schemeClr val="tx2"/>
              </a:solidFill>
              <a:ea typeface="+mj-ea"/>
              <a:cs typeface="+mj-cs"/>
            </a:endParaRPr>
          </a:p>
          <a:p>
            <a:pPr lvl="0">
              <a:buNone/>
            </a:pPr>
            <a:r>
              <a:rPr lang="en-US" sz="2800" b="1" i="1" kern="1200" dirty="0" smtClean="0">
                <a:solidFill>
                  <a:schemeClr val="tx2"/>
                </a:solidFill>
                <a:ea typeface="+mj-ea"/>
                <a:cs typeface="+mj-cs"/>
              </a:rPr>
              <a:t>Constructive</a:t>
            </a:r>
            <a:r>
              <a:rPr lang="en-US" sz="2800" i="1" kern="1200" dirty="0" smtClean="0">
                <a:solidFill>
                  <a:schemeClr val="tx2"/>
                </a:solidFill>
                <a:ea typeface="+mj-ea"/>
                <a:cs typeface="+mj-cs"/>
              </a:rPr>
              <a:t> </a:t>
            </a:r>
            <a:r>
              <a:rPr lang="en-US" sz="2800" b="1" i="1" kern="1200" dirty="0" smtClean="0">
                <a:solidFill>
                  <a:schemeClr val="tx2"/>
                </a:solidFill>
                <a:ea typeface="+mj-ea"/>
                <a:cs typeface="+mj-cs"/>
              </a:rPr>
              <a:t>sensemaking</a:t>
            </a:r>
            <a:r>
              <a:rPr lang="en-US" sz="2800" kern="1200" dirty="0" smtClean="0">
                <a:solidFill>
                  <a:schemeClr val="tx2"/>
                </a:solidFill>
                <a:ea typeface="+mj-ea"/>
                <a:cs typeface="+mj-cs"/>
              </a:rPr>
              <a:t> </a:t>
            </a:r>
            <a:r>
              <a:rPr lang="en-US" sz="2400" kern="1200" dirty="0" smtClean="0">
                <a:solidFill>
                  <a:schemeClr val="tx2"/>
                </a:solidFill>
                <a:ea typeface="+mj-ea"/>
                <a:cs typeface="+mj-cs"/>
              </a:rPr>
              <a:t>-- </a:t>
            </a:r>
            <a:r>
              <a:rPr lang="en-US" sz="2400" dirty="0" smtClean="0">
                <a:solidFill>
                  <a:schemeClr val="tx2"/>
                </a:solidFill>
              </a:rPr>
              <a:t>the process of creating situational awareness and understanding in situations of high complexity or uncertainty in order to make decisions: a continuous effort to understand connections among people, places, and events in order to anticipate their trajectories and act effectively.</a:t>
            </a:r>
            <a:endParaRPr lang="en-US" sz="2400" kern="1200" dirty="0" smtClean="0">
              <a:solidFill>
                <a:schemeClr val="tx2"/>
              </a:solidFill>
              <a:ea typeface="+mj-ea"/>
              <a:cs typeface="+mj-cs"/>
            </a:endParaRPr>
          </a:p>
          <a:p>
            <a:pPr lvl="0">
              <a:buNone/>
            </a:pPr>
            <a:r>
              <a:rPr lang="en-US" sz="2800" b="1" i="1" kern="1200" dirty="0" smtClean="0">
                <a:solidFill>
                  <a:schemeClr val="tx2"/>
                </a:solidFill>
                <a:ea typeface="+mj-ea"/>
                <a:cs typeface="+mj-cs"/>
              </a:rPr>
              <a:t>Virtual role systems </a:t>
            </a:r>
            <a:r>
              <a:rPr lang="en-US" sz="2400" i="1" kern="1200" dirty="0" smtClean="0">
                <a:solidFill>
                  <a:schemeClr val="tx2"/>
                </a:solidFill>
                <a:ea typeface="+mj-ea"/>
                <a:cs typeface="+mj-cs"/>
              </a:rPr>
              <a:t>-- </a:t>
            </a:r>
            <a:r>
              <a:rPr lang="en-US" sz="2400" dirty="0" smtClean="0">
                <a:solidFill>
                  <a:schemeClr val="tx2"/>
                </a:solidFill>
              </a:rPr>
              <a:t>the ability of members of an organization to play the roles of all others when necessary (for teamwork as well as substitution)</a:t>
            </a:r>
            <a:endParaRPr lang="en-US" sz="2400" dirty="0">
              <a:solidFill>
                <a:schemeClr val="tx2"/>
              </a:solidFill>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53</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pPr lvl="0"/>
            <a:r>
              <a:rPr lang="en-US" sz="5400" b="1" kern="1200" dirty="0" smtClean="0">
                <a:solidFill>
                  <a:schemeClr val="tx1"/>
                </a:solidFill>
                <a:latin typeface="+mj-lt"/>
                <a:ea typeface="+mj-ea"/>
                <a:cs typeface="+mj-cs"/>
              </a:rPr>
              <a:t>Organic Structure </a:t>
            </a:r>
          </a:p>
        </p:txBody>
      </p:sp>
      <p:sp>
        <p:nvSpPr>
          <p:cNvPr id="3" name="Content Placeholder 2"/>
          <p:cNvSpPr>
            <a:spLocks noGrp="1"/>
          </p:cNvSpPr>
          <p:nvPr>
            <p:ph idx="1"/>
          </p:nvPr>
        </p:nvSpPr>
        <p:spPr/>
        <p:txBody>
          <a:bodyPr>
            <a:normAutofit/>
          </a:bodyPr>
          <a:lstStyle/>
          <a:p>
            <a:pPr lvl="0">
              <a:buNone/>
            </a:pPr>
            <a:r>
              <a:rPr lang="en-US" sz="4400" kern="1200" dirty="0" smtClean="0">
                <a:solidFill>
                  <a:schemeClr val="tx1"/>
                </a:solidFill>
                <a:latin typeface="+mj-lt"/>
                <a:ea typeface="+mj-ea"/>
                <a:cs typeface="+mj-cs"/>
              </a:rPr>
              <a:t>	Replicative abilities, distributed authority, and decentralized structures with redundant nodes</a:t>
            </a:r>
          </a:p>
        </p:txBody>
      </p:sp>
      <p:sp>
        <p:nvSpPr>
          <p:cNvPr id="6" name="Slide Number Placeholder 5"/>
          <p:cNvSpPr>
            <a:spLocks noGrp="1"/>
          </p:cNvSpPr>
          <p:nvPr>
            <p:ph type="sldNum" sz="quarter" idx="12"/>
          </p:nvPr>
        </p:nvSpPr>
        <p:spPr/>
        <p:txBody>
          <a:bodyPr/>
          <a:lstStyle/>
          <a:p>
            <a:fld id="{4B251364-8733-4BDA-8B3E-F93678BB720C}" type="slidenum">
              <a:rPr lang="en-US" smtClean="0"/>
              <a:pPr/>
              <a:t>54</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pPr lvl="0"/>
            <a:r>
              <a:rPr lang="en-US" sz="5400" b="1" i="1" kern="1200" dirty="0" smtClean="0">
                <a:solidFill>
                  <a:schemeClr val="tx1"/>
                </a:solidFill>
                <a:latin typeface="+mj-lt"/>
                <a:ea typeface="+mj-ea"/>
                <a:cs typeface="+mj-cs"/>
              </a:rPr>
              <a:t>Attitudes of Resilience </a:t>
            </a:r>
            <a:endParaRPr lang="en-US" sz="6000" dirty="0"/>
          </a:p>
        </p:txBody>
      </p:sp>
      <p:sp>
        <p:nvSpPr>
          <p:cNvPr id="3" name="Content Placeholder 2"/>
          <p:cNvSpPr>
            <a:spLocks noGrp="1"/>
          </p:cNvSpPr>
          <p:nvPr>
            <p:ph idx="1"/>
          </p:nvPr>
        </p:nvSpPr>
        <p:spPr/>
        <p:txBody>
          <a:bodyPr>
            <a:normAutofit fontScale="70000" lnSpcReduction="20000"/>
          </a:bodyPr>
          <a:lstStyle/>
          <a:p>
            <a:pPr lvl="0"/>
            <a:r>
              <a:rPr lang="en-US" sz="4400" i="1" kern="1200" dirty="0" smtClean="0">
                <a:solidFill>
                  <a:schemeClr val="tx1"/>
                </a:solidFill>
                <a:latin typeface="+mj-lt"/>
                <a:ea typeface="+mj-ea"/>
                <a:cs typeface="+mj-cs"/>
              </a:rPr>
              <a:t>Self-responsibility</a:t>
            </a:r>
            <a:r>
              <a:rPr lang="en-US" sz="4400" kern="1200" dirty="0" smtClean="0">
                <a:solidFill>
                  <a:schemeClr val="tx1"/>
                </a:solidFill>
                <a:latin typeface="+mj-lt"/>
                <a:ea typeface="+mj-ea"/>
                <a:cs typeface="+mj-cs"/>
              </a:rPr>
              <a:t> to assume one’s own place in the world, rather than to let others dictate it </a:t>
            </a:r>
            <a:endParaRPr lang="en-US" sz="4000" kern="1200" dirty="0" smtClean="0">
              <a:solidFill>
                <a:schemeClr val="tx1"/>
              </a:solidFill>
              <a:latin typeface="+mj-lt"/>
              <a:ea typeface="+mj-ea"/>
              <a:cs typeface="+mj-cs"/>
            </a:endParaRPr>
          </a:p>
          <a:p>
            <a:pPr lvl="0"/>
            <a:r>
              <a:rPr lang="en-US" sz="4400" i="1" kern="1200" dirty="0" smtClean="0">
                <a:solidFill>
                  <a:schemeClr val="tx1"/>
                </a:solidFill>
                <a:latin typeface="+mj-lt"/>
                <a:ea typeface="+mj-ea"/>
                <a:cs typeface="+mj-cs"/>
              </a:rPr>
              <a:t>Attitude of excellence</a:t>
            </a:r>
            <a:r>
              <a:rPr lang="en-US" sz="4400" kern="1200" dirty="0" smtClean="0">
                <a:solidFill>
                  <a:schemeClr val="tx1"/>
                </a:solidFill>
                <a:latin typeface="+mj-lt"/>
                <a:ea typeface="+mj-ea"/>
                <a:cs typeface="+mj-cs"/>
              </a:rPr>
              <a:t>: Those used to pushing themselves will find it easier to give the push needed in a crisis.</a:t>
            </a:r>
            <a:endParaRPr lang="en-US" sz="4000" kern="1200" dirty="0" smtClean="0">
              <a:solidFill>
                <a:schemeClr val="tx1"/>
              </a:solidFill>
              <a:latin typeface="+mj-lt"/>
              <a:ea typeface="+mj-ea"/>
              <a:cs typeface="+mj-cs"/>
            </a:endParaRPr>
          </a:p>
          <a:p>
            <a:pPr lvl="0"/>
            <a:r>
              <a:rPr lang="en-US" sz="4400" i="1" kern="1200" dirty="0" smtClean="0">
                <a:solidFill>
                  <a:schemeClr val="tx1"/>
                </a:solidFill>
                <a:latin typeface="+mj-lt"/>
                <a:ea typeface="+mj-ea"/>
                <a:cs typeface="+mj-cs"/>
              </a:rPr>
              <a:t>Other orientation</a:t>
            </a:r>
            <a:r>
              <a:rPr lang="en-US" sz="4400" kern="1200" dirty="0" smtClean="0">
                <a:solidFill>
                  <a:schemeClr val="tx1"/>
                </a:solidFill>
                <a:latin typeface="+mj-lt"/>
                <a:ea typeface="+mj-ea"/>
                <a:cs typeface="+mj-cs"/>
              </a:rPr>
              <a:t> provides a purpose, encourages help from others, helps one avoid obsessing about one’s own problems, and helps organize response.</a:t>
            </a:r>
            <a:endParaRPr lang="en-US" sz="4000" kern="1200" dirty="0" smtClean="0">
              <a:solidFill>
                <a:schemeClr val="tx1"/>
              </a:solidFill>
              <a:latin typeface="+mj-lt"/>
              <a:ea typeface="+mj-ea"/>
              <a:cs typeface="+mj-cs"/>
            </a:endParaRPr>
          </a:p>
        </p:txBody>
      </p:sp>
      <p:sp>
        <p:nvSpPr>
          <p:cNvPr id="6" name="Slide Number Placeholder 5"/>
          <p:cNvSpPr>
            <a:spLocks noGrp="1"/>
          </p:cNvSpPr>
          <p:nvPr>
            <p:ph type="sldNum" sz="quarter" idx="12"/>
          </p:nvPr>
        </p:nvSpPr>
        <p:spPr/>
        <p:txBody>
          <a:bodyPr/>
          <a:lstStyle/>
          <a:p>
            <a:fld id="{4B251364-8733-4BDA-8B3E-F93678BB720C}" type="slidenum">
              <a:rPr lang="en-US" smtClean="0"/>
              <a:pPr/>
              <a:t>55</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pPr lvl="0"/>
            <a:r>
              <a:rPr lang="en-US" sz="5400" b="1" i="1" kern="1200" dirty="0" smtClean="0">
                <a:solidFill>
                  <a:schemeClr val="tx1"/>
                </a:solidFill>
                <a:latin typeface="+mj-lt"/>
                <a:ea typeface="+mj-ea"/>
                <a:cs typeface="+mj-cs"/>
              </a:rPr>
              <a:t>Reserve Resources</a:t>
            </a:r>
            <a:endParaRPr lang="en-US" sz="4400" b="1" i="1"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pPr lvl="0">
              <a:buNone/>
            </a:pPr>
            <a:r>
              <a:rPr lang="en-US" sz="4400" kern="1200" dirty="0" smtClean="0">
                <a:solidFill>
                  <a:schemeClr val="tx1"/>
                </a:solidFill>
                <a:latin typeface="+mj-lt"/>
                <a:ea typeface="+mj-ea"/>
                <a:cs typeface="+mj-cs"/>
              </a:rPr>
              <a:t>	Money, technical systems, social capital, human resources and leadership reserves -- that can be drawn upon in an emergency</a:t>
            </a:r>
          </a:p>
        </p:txBody>
      </p:sp>
      <p:sp>
        <p:nvSpPr>
          <p:cNvPr id="6" name="Slide Number Placeholder 5"/>
          <p:cNvSpPr>
            <a:spLocks noGrp="1"/>
          </p:cNvSpPr>
          <p:nvPr>
            <p:ph type="sldNum" sz="quarter" idx="12"/>
          </p:nvPr>
        </p:nvSpPr>
        <p:spPr/>
        <p:txBody>
          <a:bodyPr/>
          <a:lstStyle/>
          <a:p>
            <a:fld id="{4B251364-8733-4BDA-8B3E-F93678BB720C}" type="slidenum">
              <a:rPr lang="en-US" smtClean="0"/>
              <a:pPr/>
              <a:t>56</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447800"/>
          </a:xfrm>
        </p:spPr>
        <p:txBody>
          <a:bodyPr>
            <a:noAutofit/>
          </a:bodyPr>
          <a:lstStyle/>
          <a:p>
            <a:r>
              <a:rPr lang="en-US" sz="4800" dirty="0" smtClean="0">
                <a:solidFill>
                  <a:srgbClr val="C00000"/>
                </a:solidFill>
              </a:rPr>
              <a:t>Individual Resilience &amp; Organizational Resilience</a:t>
            </a:r>
            <a:endParaRPr lang="en-US" sz="4800" dirty="0">
              <a:solidFill>
                <a:srgbClr val="C00000"/>
              </a:solidFill>
            </a:endParaRPr>
          </a:p>
        </p:txBody>
      </p:sp>
      <p:sp>
        <p:nvSpPr>
          <p:cNvPr id="3" name="Content Placeholder 2"/>
          <p:cNvSpPr>
            <a:spLocks noGrp="1"/>
          </p:cNvSpPr>
          <p:nvPr>
            <p:ph idx="1"/>
          </p:nvPr>
        </p:nvSpPr>
        <p:spPr>
          <a:xfrm>
            <a:off x="381000" y="2057400"/>
            <a:ext cx="8305800" cy="2819400"/>
          </a:xfrm>
        </p:spPr>
        <p:txBody>
          <a:bodyPr>
            <a:noAutofit/>
          </a:bodyPr>
          <a:lstStyle/>
          <a:p>
            <a:pPr>
              <a:buNone/>
            </a:pPr>
            <a:r>
              <a:rPr lang="en-US" sz="4000" dirty="0" smtClean="0"/>
              <a:t>	Extensive research has been done on individual resilience. We find parallels between their conclusions about what makes individuals resilient and our findings about what makes organizations resilient</a:t>
            </a:r>
            <a:endParaRPr lang="en-US" sz="4000" dirty="0"/>
          </a:p>
        </p:txBody>
      </p:sp>
      <p:sp>
        <p:nvSpPr>
          <p:cNvPr id="6" name="Slide Number Placeholder 5"/>
          <p:cNvSpPr>
            <a:spLocks noGrp="1"/>
          </p:cNvSpPr>
          <p:nvPr>
            <p:ph type="sldNum" sz="quarter" idx="12"/>
          </p:nvPr>
        </p:nvSpPr>
        <p:spPr/>
        <p:txBody>
          <a:bodyPr/>
          <a:lstStyle/>
          <a:p>
            <a:fld id="{4B251364-8733-4BDA-8B3E-F93678BB720C}" type="slidenum">
              <a:rPr lang="en-US" smtClean="0"/>
              <a:pPr/>
              <a:t>57</a:t>
            </a:fld>
            <a:endParaRPr lang="en-US" dirty="0"/>
          </a:p>
        </p:txBody>
      </p:sp>
      <p:sp>
        <p:nvSpPr>
          <p:cNvPr id="8" name="Footer Placeholder 7"/>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896112"/>
          </a:xfrm>
        </p:spPr>
        <p:txBody>
          <a:bodyPr>
            <a:normAutofit/>
          </a:bodyPr>
          <a:lstStyle/>
          <a:p>
            <a:r>
              <a:rPr lang="en-US" dirty="0" smtClean="0"/>
              <a:t>Skills that enhance Resilience </a:t>
            </a:r>
            <a:endParaRPr lang="en-US" dirty="0"/>
          </a:p>
        </p:txBody>
      </p:sp>
      <p:graphicFrame>
        <p:nvGraphicFramePr>
          <p:cNvPr id="4" name="Content Placeholder 3"/>
          <p:cNvGraphicFramePr>
            <a:graphicFrameLocks noGrp="1"/>
          </p:cNvGraphicFramePr>
          <p:nvPr>
            <p:ph idx="1"/>
          </p:nvPr>
        </p:nvGraphicFramePr>
        <p:xfrm>
          <a:off x="304800" y="1219200"/>
          <a:ext cx="8686803" cy="4961935"/>
        </p:xfrm>
        <a:graphic>
          <a:graphicData uri="http://schemas.openxmlformats.org/drawingml/2006/table">
            <a:tbl>
              <a:tblPr firstRow="1" bandRow="1">
                <a:tableStyleId>{5C22544A-7EE6-4342-B048-85BDC9FD1C3A}</a:tableStyleId>
              </a:tblPr>
              <a:tblGrid>
                <a:gridCol w="1219201"/>
                <a:gridCol w="3352800"/>
                <a:gridCol w="4114802"/>
              </a:tblGrid>
              <a:tr h="381000">
                <a:tc>
                  <a:txBody>
                    <a:bodyPr/>
                    <a:lstStyle/>
                    <a:p>
                      <a:pPr marL="0" indent="-27305">
                        <a:spcBef>
                          <a:spcPts val="100"/>
                        </a:spcBef>
                        <a:spcAft>
                          <a:spcPts val="100"/>
                        </a:spcAft>
                      </a:pPr>
                      <a:r>
                        <a:rPr lang="en-US" sz="1600" b="1" dirty="0">
                          <a:latin typeface="Geneva"/>
                          <a:ea typeface="Times New Roman"/>
                          <a:cs typeface="Times New Roman"/>
                        </a:rPr>
                        <a:t>Skills</a:t>
                      </a:r>
                      <a:endParaRPr lang="en-US" sz="1600" dirty="0">
                        <a:latin typeface="Geneva"/>
                        <a:ea typeface="Times New Roman"/>
                        <a:cs typeface="Times New Roman"/>
                      </a:endParaRPr>
                    </a:p>
                  </a:txBody>
                  <a:tcPr marL="50800" marR="50800" marT="0" marB="0"/>
                </a:tc>
                <a:tc>
                  <a:txBody>
                    <a:bodyPr/>
                    <a:lstStyle/>
                    <a:p>
                      <a:pPr marL="0" indent="-27305">
                        <a:spcBef>
                          <a:spcPts val="100"/>
                        </a:spcBef>
                        <a:spcAft>
                          <a:spcPts val="100"/>
                        </a:spcAft>
                      </a:pPr>
                      <a:r>
                        <a:rPr lang="en-US" sz="1600" b="1" dirty="0">
                          <a:latin typeface="Geneva"/>
                          <a:ea typeface="Times New Roman"/>
                          <a:cs typeface="Times New Roman"/>
                        </a:rPr>
                        <a:t> How it helps </a:t>
                      </a:r>
                      <a:r>
                        <a:rPr lang="en-US" sz="1600" b="1" dirty="0" smtClean="0">
                          <a:latin typeface="Geneva"/>
                          <a:ea typeface="Times New Roman"/>
                          <a:cs typeface="Times New Roman"/>
                        </a:rPr>
                        <a:t> individuals</a:t>
                      </a:r>
                      <a:endParaRPr lang="en-US" sz="1600" dirty="0">
                        <a:latin typeface="Geneva"/>
                        <a:ea typeface="Times New Roman"/>
                        <a:cs typeface="Times New Roman"/>
                      </a:endParaRPr>
                    </a:p>
                  </a:txBody>
                  <a:tcPr marL="50800" marR="50800" marT="0" marB="0"/>
                </a:tc>
                <a:tc>
                  <a:txBody>
                    <a:bodyPr/>
                    <a:lstStyle/>
                    <a:p>
                      <a:pPr marL="0" indent="-27305">
                        <a:spcBef>
                          <a:spcPts val="100"/>
                        </a:spcBef>
                        <a:spcAft>
                          <a:spcPts val="100"/>
                        </a:spcAft>
                      </a:pPr>
                      <a:r>
                        <a:rPr lang="en-US" sz="1600" b="1" dirty="0" smtClean="0">
                          <a:latin typeface="Geneva"/>
                          <a:ea typeface="Times New Roman"/>
                          <a:cs typeface="Times New Roman"/>
                        </a:rPr>
                        <a:t>Sandler O’Neil</a:t>
                      </a:r>
                      <a:endParaRPr lang="en-US" sz="1600" dirty="0">
                        <a:latin typeface="Geneva"/>
                        <a:ea typeface="Times New Roman"/>
                        <a:cs typeface="Times New Roman"/>
                      </a:endParaRPr>
                    </a:p>
                  </a:txBody>
                  <a:tcPr marL="50800" marR="50800" marT="0" marB="0"/>
                </a:tc>
              </a:tr>
              <a:tr h="989818">
                <a:tc>
                  <a:txBody>
                    <a:bodyPr/>
                    <a:lstStyle/>
                    <a:p>
                      <a:pPr marL="0" indent="-27305">
                        <a:spcBef>
                          <a:spcPts val="100"/>
                        </a:spcBef>
                        <a:spcAft>
                          <a:spcPts val="100"/>
                        </a:spcAft>
                      </a:pPr>
                      <a:r>
                        <a:rPr lang="en-US" sz="2000" dirty="0">
                          <a:latin typeface="+mn-lt"/>
                          <a:ea typeface="Times New Roman"/>
                          <a:cs typeface="Times New Roman"/>
                        </a:rPr>
                        <a:t>Strong vocational skills</a:t>
                      </a:r>
                    </a:p>
                  </a:txBody>
                  <a:tcPr marL="50800" marR="50800" marT="0" marB="0"/>
                </a:tc>
                <a:tc>
                  <a:txBody>
                    <a:bodyPr/>
                    <a:lstStyle/>
                    <a:p>
                      <a:pPr marL="0" indent="-27305">
                        <a:spcBef>
                          <a:spcPts val="100"/>
                        </a:spcBef>
                        <a:spcAft>
                          <a:spcPts val="100"/>
                        </a:spcAft>
                      </a:pPr>
                      <a:r>
                        <a:rPr lang="en-US" sz="2000" dirty="0">
                          <a:latin typeface="+mn-lt"/>
                          <a:ea typeface="Times New Roman"/>
                          <a:cs typeface="Times New Roman"/>
                        </a:rPr>
                        <a:t>(1) Source of esteem </a:t>
                      </a:r>
                      <a:r>
                        <a:rPr lang="en-US" sz="2000" dirty="0" smtClean="0">
                          <a:latin typeface="+mn-lt"/>
                          <a:ea typeface="Times New Roman"/>
                          <a:cs typeface="Times New Roman"/>
                        </a:rPr>
                        <a:t>&amp; income</a:t>
                      </a:r>
                      <a:endParaRPr lang="en-US" sz="2000" dirty="0">
                        <a:latin typeface="+mn-lt"/>
                        <a:ea typeface="Times New Roman"/>
                        <a:cs typeface="Times New Roman"/>
                      </a:endParaRPr>
                    </a:p>
                    <a:p>
                      <a:pPr marL="0" indent="-27305">
                        <a:spcBef>
                          <a:spcPts val="100"/>
                        </a:spcBef>
                        <a:spcAft>
                          <a:spcPts val="100"/>
                        </a:spcAft>
                      </a:pPr>
                      <a:r>
                        <a:rPr lang="en-US" sz="2000" dirty="0">
                          <a:latin typeface="+mn-lt"/>
                          <a:ea typeface="Times New Roman"/>
                          <a:cs typeface="Times New Roman"/>
                        </a:rPr>
                        <a:t>(2) Tangible evidence we can contribute.</a:t>
                      </a:r>
                    </a:p>
                  </a:txBody>
                  <a:tcPr marL="50800" marR="50800" marT="0" marB="0"/>
                </a:tc>
                <a:tc>
                  <a:txBody>
                    <a:bodyPr/>
                    <a:lstStyle/>
                    <a:p>
                      <a:pPr marL="0" indent="-27305">
                        <a:spcBef>
                          <a:spcPts val="100"/>
                        </a:spcBef>
                        <a:spcAft>
                          <a:spcPts val="100"/>
                        </a:spcAft>
                      </a:pPr>
                      <a:r>
                        <a:rPr lang="en-US" sz="2000" dirty="0">
                          <a:latin typeface="+mn-lt"/>
                          <a:ea typeface="Times New Roman"/>
                          <a:cs typeface="Times New Roman"/>
                        </a:rPr>
                        <a:t>A solid company with a solid niche.</a:t>
                      </a:r>
                    </a:p>
                  </a:txBody>
                  <a:tcPr marL="50800" marR="50800" marT="0" marB="0"/>
                </a:tc>
              </a:tr>
              <a:tr h="956630">
                <a:tc>
                  <a:txBody>
                    <a:bodyPr/>
                    <a:lstStyle/>
                    <a:p>
                      <a:pPr marL="0" indent="-27305">
                        <a:spcBef>
                          <a:spcPts val="100"/>
                        </a:spcBef>
                        <a:spcAft>
                          <a:spcPts val="100"/>
                        </a:spcAft>
                      </a:pPr>
                      <a:r>
                        <a:rPr lang="en-US" sz="2000" dirty="0">
                          <a:latin typeface="+mn-lt"/>
                          <a:ea typeface="Times New Roman"/>
                          <a:cs typeface="Times New Roman"/>
                        </a:rPr>
                        <a:t>Social skills</a:t>
                      </a:r>
                    </a:p>
                  </a:txBody>
                  <a:tcPr marL="50800" marR="50800" marT="0" marB="0"/>
                </a:tc>
                <a:tc>
                  <a:txBody>
                    <a:bodyPr/>
                    <a:lstStyle/>
                    <a:p>
                      <a:pPr marL="0" indent="0">
                        <a:spcBef>
                          <a:spcPts val="100"/>
                        </a:spcBef>
                        <a:spcAft>
                          <a:spcPts val="100"/>
                        </a:spcAft>
                      </a:pPr>
                      <a:r>
                        <a:rPr lang="en-US" sz="2000" dirty="0">
                          <a:latin typeface="+mn-lt"/>
                          <a:ea typeface="Times New Roman"/>
                          <a:cs typeface="Times New Roman"/>
                        </a:rPr>
                        <a:t>Encourages help from others</a:t>
                      </a:r>
                    </a:p>
                  </a:txBody>
                  <a:tcPr marL="50800" marR="50800" marT="0" marB="0"/>
                </a:tc>
                <a:tc>
                  <a:txBody>
                    <a:bodyPr/>
                    <a:lstStyle/>
                    <a:p>
                      <a:pPr marL="0" indent="-27305">
                        <a:spcBef>
                          <a:spcPts val="100"/>
                        </a:spcBef>
                        <a:spcAft>
                          <a:spcPts val="100"/>
                        </a:spcAft>
                      </a:pPr>
                      <a:r>
                        <a:rPr lang="en-US" sz="2000" dirty="0">
                          <a:latin typeface="+mn-lt"/>
                          <a:ea typeface="Times New Roman"/>
                          <a:cs typeface="Times New Roman"/>
                        </a:rPr>
                        <a:t>Highly networked with clients and competitors. Highly ethical in practice</a:t>
                      </a:r>
                    </a:p>
                  </a:txBody>
                  <a:tcPr marL="50800" marR="50800" marT="0" marB="0"/>
                </a:tc>
              </a:tr>
              <a:tr h="956630">
                <a:tc>
                  <a:txBody>
                    <a:bodyPr/>
                    <a:lstStyle/>
                    <a:p>
                      <a:pPr marL="0" indent="-27305">
                        <a:spcBef>
                          <a:spcPts val="100"/>
                        </a:spcBef>
                        <a:spcAft>
                          <a:spcPts val="100"/>
                        </a:spcAft>
                      </a:pPr>
                      <a:r>
                        <a:rPr lang="en-US" sz="2000" dirty="0">
                          <a:latin typeface="+mn-lt"/>
                          <a:ea typeface="Times New Roman"/>
                          <a:cs typeface="Times New Roman"/>
                        </a:rPr>
                        <a:t>Change skills</a:t>
                      </a:r>
                    </a:p>
                  </a:txBody>
                  <a:tcPr marL="50800" marR="50800" marT="0" marB="0"/>
                </a:tc>
                <a:tc>
                  <a:txBody>
                    <a:bodyPr/>
                    <a:lstStyle/>
                    <a:p>
                      <a:pPr marL="0" indent="-27305">
                        <a:spcBef>
                          <a:spcPts val="100"/>
                        </a:spcBef>
                        <a:spcAft>
                          <a:spcPts val="100"/>
                        </a:spcAft>
                      </a:pPr>
                      <a:r>
                        <a:rPr lang="en-US" sz="2000" dirty="0">
                          <a:latin typeface="+mn-lt"/>
                          <a:ea typeface="Times New Roman"/>
                          <a:cs typeface="Times New Roman"/>
                        </a:rPr>
                        <a:t>Change itself is a source of disaster stress. Being accustomed to small changes helps prepare for big ones.</a:t>
                      </a:r>
                    </a:p>
                  </a:txBody>
                  <a:tcPr marL="50800" marR="50800" marT="0" marB="0"/>
                </a:tc>
                <a:tc>
                  <a:txBody>
                    <a:bodyPr/>
                    <a:lstStyle/>
                    <a:p>
                      <a:pPr marL="0" indent="-27305">
                        <a:spcBef>
                          <a:spcPts val="100"/>
                        </a:spcBef>
                        <a:spcAft>
                          <a:spcPts val="100"/>
                        </a:spcAft>
                      </a:pPr>
                      <a:r>
                        <a:rPr lang="en-US" sz="2000" dirty="0">
                          <a:latin typeface="+mn-lt"/>
                          <a:ea typeface="Times New Roman"/>
                          <a:cs typeface="Times New Roman"/>
                        </a:rPr>
                        <a:t>A small firm in which everyone would try on different hats from time to time.</a:t>
                      </a:r>
                    </a:p>
                  </a:txBody>
                  <a:tcPr marL="50800" marR="50800" marT="0" marB="0"/>
                </a:tc>
              </a:tr>
              <a:tr h="1415287">
                <a:tc>
                  <a:txBody>
                    <a:bodyPr/>
                    <a:lstStyle/>
                    <a:p>
                      <a:pPr marL="0" indent="-27305">
                        <a:spcBef>
                          <a:spcPts val="100"/>
                        </a:spcBef>
                        <a:spcAft>
                          <a:spcPts val="100"/>
                        </a:spcAft>
                      </a:pPr>
                      <a:r>
                        <a:rPr lang="en-US" sz="2000" b="0" dirty="0">
                          <a:solidFill>
                            <a:srgbClr val="FF0000"/>
                          </a:solidFill>
                          <a:latin typeface="+mn-lt"/>
                          <a:ea typeface="Times New Roman"/>
                          <a:cs typeface="Times New Roman"/>
                        </a:rPr>
                        <a:t>Coping skills</a:t>
                      </a:r>
                      <a:endParaRPr lang="en-US" sz="2000" b="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b="0" dirty="0" smtClean="0">
                          <a:solidFill>
                            <a:srgbClr val="FF0000"/>
                          </a:solidFill>
                          <a:latin typeface="+mn-lt"/>
                          <a:ea typeface="Times New Roman"/>
                          <a:cs typeface="Times New Roman"/>
                        </a:rPr>
                        <a:t>Manage </a:t>
                      </a:r>
                      <a:r>
                        <a:rPr lang="en-US" sz="2000" b="0" dirty="0">
                          <a:solidFill>
                            <a:srgbClr val="FF0000"/>
                          </a:solidFill>
                          <a:latin typeface="+mn-lt"/>
                          <a:ea typeface="Times New Roman"/>
                          <a:cs typeface="Times New Roman"/>
                        </a:rPr>
                        <a:t>the feelings: don’t deny or obsess. Understand the new problems and directly address them.</a:t>
                      </a:r>
                      <a:endParaRPr lang="en-US" sz="2000" b="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b="0" dirty="0">
                          <a:solidFill>
                            <a:srgbClr val="FF0000"/>
                          </a:solidFill>
                          <a:latin typeface="+mn-lt"/>
                          <a:ea typeface="Times New Roman"/>
                          <a:cs typeface="Times New Roman"/>
                        </a:rPr>
                        <a:t>Firm hired a grief counselor. </a:t>
                      </a:r>
                      <a:r>
                        <a:rPr lang="en-US" sz="2000" b="0" dirty="0" smtClean="0">
                          <a:solidFill>
                            <a:srgbClr val="FF0000"/>
                          </a:solidFill>
                          <a:latin typeface="+mn-lt"/>
                          <a:ea typeface="Times New Roman"/>
                          <a:cs typeface="Times New Roman"/>
                        </a:rPr>
                        <a:t>Encouraged </a:t>
                      </a:r>
                      <a:r>
                        <a:rPr lang="en-US" sz="2000" b="0" dirty="0">
                          <a:solidFill>
                            <a:srgbClr val="FF0000"/>
                          </a:solidFill>
                          <a:latin typeface="+mn-lt"/>
                          <a:ea typeface="Times New Roman"/>
                          <a:cs typeface="Times New Roman"/>
                        </a:rPr>
                        <a:t>all to explore their </a:t>
                      </a:r>
                      <a:r>
                        <a:rPr lang="en-US" sz="2000" b="0" dirty="0" smtClean="0">
                          <a:solidFill>
                            <a:srgbClr val="FF0000"/>
                          </a:solidFill>
                          <a:latin typeface="+mn-lt"/>
                          <a:ea typeface="Times New Roman"/>
                          <a:cs typeface="Times New Roman"/>
                        </a:rPr>
                        <a:t>feelings,</a:t>
                      </a:r>
                      <a:r>
                        <a:rPr lang="en-US" sz="2000" b="0" baseline="0" dirty="0" smtClean="0">
                          <a:solidFill>
                            <a:srgbClr val="FF0000"/>
                          </a:solidFill>
                          <a:latin typeface="+mn-lt"/>
                          <a:ea typeface="Times New Roman"/>
                          <a:cs typeface="Times New Roman"/>
                        </a:rPr>
                        <a:t> allowing an appropriate place and time. The workplace was for work</a:t>
                      </a:r>
                      <a:r>
                        <a:rPr lang="en-US" sz="2000" b="0" dirty="0" smtClean="0">
                          <a:solidFill>
                            <a:srgbClr val="FF0000"/>
                          </a:solidFill>
                          <a:latin typeface="+mn-lt"/>
                          <a:ea typeface="Times New Roman"/>
                          <a:cs typeface="Times New Roman"/>
                        </a:rPr>
                        <a:t>.</a:t>
                      </a:r>
                      <a:endParaRPr lang="en-US" sz="2000" b="0" dirty="0">
                        <a:latin typeface="+mn-lt"/>
                        <a:ea typeface="Times New Roman"/>
                        <a:cs typeface="Times New Roman"/>
                      </a:endParaRPr>
                    </a:p>
                  </a:txBody>
                  <a:tcPr marL="50800" marR="50800" marT="0" marB="0"/>
                </a:tc>
              </a:tr>
            </a:tbl>
          </a:graphicData>
        </a:graphic>
      </p:graphicFrame>
      <p:sp>
        <p:nvSpPr>
          <p:cNvPr id="7" name="Slide Number Placeholder 6"/>
          <p:cNvSpPr>
            <a:spLocks noGrp="1"/>
          </p:cNvSpPr>
          <p:nvPr>
            <p:ph type="sldNum" sz="quarter" idx="12"/>
          </p:nvPr>
        </p:nvSpPr>
        <p:spPr/>
        <p:txBody>
          <a:bodyPr/>
          <a:lstStyle/>
          <a:p>
            <a:fld id="{4B251364-8733-4BDA-8B3E-F93678BB720C}" type="slidenum">
              <a:rPr lang="en-US" smtClean="0"/>
              <a:pPr/>
              <a:t>58</a:t>
            </a:fld>
            <a:endParaRPr lang="en-US" dirty="0"/>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838200"/>
          </a:xfrm>
        </p:spPr>
        <p:txBody>
          <a:bodyPr>
            <a:normAutofit fontScale="90000"/>
          </a:bodyPr>
          <a:lstStyle/>
          <a:p>
            <a:r>
              <a:rPr lang="en-US" dirty="0" smtClean="0"/>
              <a:t>Practices that enhance Resilience </a:t>
            </a:r>
            <a:endParaRPr lang="en-US" dirty="0"/>
          </a:p>
        </p:txBody>
      </p:sp>
      <p:graphicFrame>
        <p:nvGraphicFramePr>
          <p:cNvPr id="4" name="Content Placeholder 3"/>
          <p:cNvGraphicFramePr>
            <a:graphicFrameLocks noGrp="1"/>
          </p:cNvGraphicFramePr>
          <p:nvPr>
            <p:ph idx="1"/>
          </p:nvPr>
        </p:nvGraphicFramePr>
        <p:xfrm>
          <a:off x="228600" y="1143000"/>
          <a:ext cx="8686803" cy="5188057"/>
        </p:xfrm>
        <a:graphic>
          <a:graphicData uri="http://schemas.openxmlformats.org/drawingml/2006/table">
            <a:tbl>
              <a:tblPr firstRow="1" bandRow="1">
                <a:tableStyleId>{5C22544A-7EE6-4342-B048-85BDC9FD1C3A}</a:tableStyleId>
              </a:tblPr>
              <a:tblGrid>
                <a:gridCol w="1066800"/>
                <a:gridCol w="3505200"/>
                <a:gridCol w="4114803"/>
              </a:tblGrid>
              <a:tr h="368374">
                <a:tc>
                  <a:txBody>
                    <a:bodyPr/>
                    <a:lstStyle/>
                    <a:p>
                      <a:pPr marL="0" indent="-27305">
                        <a:spcBef>
                          <a:spcPts val="100"/>
                        </a:spcBef>
                        <a:spcAft>
                          <a:spcPts val="100"/>
                        </a:spcAft>
                      </a:pPr>
                      <a:r>
                        <a:rPr lang="en-US" sz="2000" dirty="0" smtClean="0">
                          <a:latin typeface="+mn-lt"/>
                        </a:rPr>
                        <a:t>Practice </a:t>
                      </a:r>
                      <a:endParaRPr lang="en-US" sz="200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b="1" dirty="0">
                          <a:latin typeface="+mn-lt"/>
                          <a:ea typeface="Times New Roman"/>
                          <a:cs typeface="Times New Roman"/>
                        </a:rPr>
                        <a:t> How it helps </a:t>
                      </a:r>
                      <a:r>
                        <a:rPr lang="en-US" sz="2000" b="1" dirty="0" smtClean="0">
                          <a:latin typeface="+mn-lt"/>
                          <a:ea typeface="Times New Roman"/>
                          <a:cs typeface="Times New Roman"/>
                        </a:rPr>
                        <a:t> individuals</a:t>
                      </a:r>
                      <a:endParaRPr lang="en-US" sz="200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b="1" dirty="0" smtClean="0">
                          <a:latin typeface="+mn-lt"/>
                          <a:ea typeface="Times New Roman"/>
                          <a:cs typeface="Times New Roman"/>
                        </a:rPr>
                        <a:t>Sandler O’Neil</a:t>
                      </a:r>
                      <a:endParaRPr lang="en-US" sz="2000" dirty="0">
                        <a:latin typeface="+mn-lt"/>
                        <a:ea typeface="Times New Roman"/>
                        <a:cs typeface="Times New Roman"/>
                      </a:endParaRPr>
                    </a:p>
                  </a:txBody>
                  <a:tcPr marL="50800" marR="50800" marT="0" marB="0"/>
                </a:tc>
              </a:tr>
              <a:tr h="957017">
                <a:tc>
                  <a:txBody>
                    <a:bodyPr/>
                    <a:lstStyle/>
                    <a:p>
                      <a:pPr marL="0" indent="-27305">
                        <a:spcBef>
                          <a:spcPts val="100"/>
                        </a:spcBef>
                        <a:spcAft>
                          <a:spcPts val="100"/>
                        </a:spcAft>
                      </a:pPr>
                      <a:r>
                        <a:rPr lang="en-US" sz="1800" b="0" dirty="0">
                          <a:latin typeface="+mn-lt"/>
                          <a:ea typeface="Times New Roman"/>
                          <a:cs typeface="Times New Roman"/>
                        </a:rPr>
                        <a:t>Hobbies</a:t>
                      </a:r>
                    </a:p>
                  </a:txBody>
                  <a:tcPr marL="50800" marR="50800" marT="0" marB="0"/>
                </a:tc>
                <a:tc>
                  <a:txBody>
                    <a:bodyPr/>
                    <a:lstStyle/>
                    <a:p>
                      <a:pPr marL="0" indent="-27305">
                        <a:spcBef>
                          <a:spcPts val="100"/>
                        </a:spcBef>
                        <a:spcAft>
                          <a:spcPts val="100"/>
                        </a:spcAft>
                      </a:pPr>
                      <a:r>
                        <a:rPr lang="en-US" sz="1800" b="0" dirty="0" smtClean="0">
                          <a:latin typeface="+mn-lt"/>
                          <a:ea typeface="Times New Roman"/>
                          <a:cs typeface="Times New Roman"/>
                        </a:rPr>
                        <a:t>Stress buffers. satisfaction, enjoyment</a:t>
                      </a:r>
                      <a:r>
                        <a:rPr lang="en-US" sz="1800" b="0" baseline="0" dirty="0" smtClean="0">
                          <a:latin typeface="+mn-lt"/>
                          <a:ea typeface="Times New Roman"/>
                          <a:cs typeface="Times New Roman"/>
                        </a:rPr>
                        <a:t> </a:t>
                      </a:r>
                      <a:r>
                        <a:rPr lang="en-US" sz="1800" b="0" dirty="0" smtClean="0">
                          <a:latin typeface="+mn-lt"/>
                          <a:ea typeface="Times New Roman"/>
                          <a:cs typeface="Times New Roman"/>
                        </a:rPr>
                        <a:t>help to get </a:t>
                      </a:r>
                      <a:r>
                        <a:rPr lang="en-US" sz="1800" b="0" dirty="0">
                          <a:latin typeface="+mn-lt"/>
                          <a:ea typeface="Times New Roman"/>
                          <a:cs typeface="Times New Roman"/>
                        </a:rPr>
                        <a:t>over tough times – </a:t>
                      </a:r>
                      <a:r>
                        <a:rPr lang="en-US" sz="1800" b="0" dirty="0" smtClean="0">
                          <a:latin typeface="+mn-lt"/>
                          <a:ea typeface="Times New Roman"/>
                          <a:cs typeface="Times New Roman"/>
                        </a:rPr>
                        <a:t>a reason </a:t>
                      </a:r>
                      <a:r>
                        <a:rPr lang="en-US" sz="1800" b="0" dirty="0">
                          <a:latin typeface="+mn-lt"/>
                          <a:ea typeface="Times New Roman"/>
                          <a:cs typeface="Times New Roman"/>
                        </a:rPr>
                        <a:t>to hang together.</a:t>
                      </a:r>
                    </a:p>
                  </a:txBody>
                  <a:tcPr marL="50800" marR="50800" marT="0" marB="0"/>
                </a:tc>
                <a:tc>
                  <a:txBody>
                    <a:bodyPr/>
                    <a:lstStyle/>
                    <a:p>
                      <a:pPr marL="0" indent="-27305">
                        <a:spcBef>
                          <a:spcPts val="100"/>
                        </a:spcBef>
                        <a:spcAft>
                          <a:spcPts val="100"/>
                        </a:spcAft>
                      </a:pPr>
                      <a:r>
                        <a:rPr lang="en-US" sz="1800" b="0" dirty="0">
                          <a:latin typeface="+mn-lt"/>
                          <a:ea typeface="Times New Roman"/>
                          <a:cs typeface="Times New Roman"/>
                        </a:rPr>
                        <a:t>Many good memories. Regular parties and outings (ball games, family events). Shared vacations </a:t>
                      </a:r>
                    </a:p>
                  </a:txBody>
                  <a:tcPr marL="50800" marR="50800" marT="0" marB="0"/>
                </a:tc>
              </a:tr>
              <a:tr h="1350705">
                <a:tc>
                  <a:txBody>
                    <a:bodyPr/>
                    <a:lstStyle/>
                    <a:p>
                      <a:pPr marL="0" indent="-27305">
                        <a:spcBef>
                          <a:spcPts val="100"/>
                        </a:spcBef>
                        <a:spcAft>
                          <a:spcPts val="100"/>
                        </a:spcAft>
                      </a:pPr>
                      <a:r>
                        <a:rPr lang="en-US" sz="1800" b="0" dirty="0">
                          <a:latin typeface="+mn-lt"/>
                          <a:ea typeface="Times New Roman"/>
                          <a:cs typeface="Times New Roman"/>
                        </a:rPr>
                        <a:t> </a:t>
                      </a:r>
                      <a:r>
                        <a:rPr lang="en-US" sz="1800" b="0" dirty="0" smtClean="0">
                          <a:latin typeface="+mn-lt"/>
                          <a:ea typeface="Times New Roman"/>
                          <a:cs typeface="Times New Roman"/>
                        </a:rPr>
                        <a:t>Goal-orient-</a:t>
                      </a:r>
                      <a:r>
                        <a:rPr lang="en-US" sz="1800" b="0" dirty="0" err="1" smtClean="0">
                          <a:latin typeface="+mn-lt"/>
                          <a:ea typeface="Times New Roman"/>
                          <a:cs typeface="Times New Roman"/>
                        </a:rPr>
                        <a:t>ation</a:t>
                      </a:r>
                      <a:endParaRPr lang="en-US" sz="1800" b="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1800" b="0" dirty="0">
                          <a:latin typeface="+mn-lt"/>
                          <a:ea typeface="Times New Roman"/>
                          <a:cs typeface="Times New Roman"/>
                        </a:rPr>
                        <a:t>Set realistic goals that motivate, but permit flexibility </a:t>
                      </a:r>
                      <a:r>
                        <a:rPr lang="en-US" sz="1800" b="0" dirty="0" smtClean="0">
                          <a:latin typeface="+mn-lt"/>
                          <a:ea typeface="Times New Roman"/>
                          <a:cs typeface="Times New Roman"/>
                        </a:rPr>
                        <a:t>and </a:t>
                      </a:r>
                      <a:r>
                        <a:rPr lang="en-US" sz="1800" b="0" dirty="0">
                          <a:latin typeface="+mn-lt"/>
                          <a:ea typeface="Times New Roman"/>
                          <a:cs typeface="Times New Roman"/>
                        </a:rPr>
                        <a:t>do not add to stress under difficult circumstances. </a:t>
                      </a:r>
                    </a:p>
                  </a:txBody>
                  <a:tcPr marL="50800" marR="50800" marT="0" marB="0"/>
                </a:tc>
                <a:tc>
                  <a:txBody>
                    <a:bodyPr/>
                    <a:lstStyle/>
                    <a:p>
                      <a:pPr marL="0" indent="-27305">
                        <a:spcBef>
                          <a:spcPts val="100"/>
                        </a:spcBef>
                        <a:spcAft>
                          <a:spcPts val="100"/>
                        </a:spcAft>
                      </a:pPr>
                      <a:r>
                        <a:rPr lang="en-US" sz="1800" b="0" dirty="0">
                          <a:latin typeface="+mn-lt"/>
                          <a:ea typeface="Times New Roman"/>
                          <a:cs typeface="Times New Roman"/>
                        </a:rPr>
                        <a:t>Clear goals </a:t>
                      </a:r>
                      <a:r>
                        <a:rPr lang="en-US" sz="1800" b="0" dirty="0" smtClean="0">
                          <a:latin typeface="+mn-lt"/>
                          <a:ea typeface="Times New Roman"/>
                          <a:cs typeface="Times New Roman"/>
                        </a:rPr>
                        <a:t>established </a:t>
                      </a:r>
                      <a:r>
                        <a:rPr lang="en-US" sz="1800" b="0" dirty="0">
                          <a:latin typeface="+mn-lt"/>
                          <a:ea typeface="Times New Roman"/>
                          <a:cs typeface="Times New Roman"/>
                        </a:rPr>
                        <a:t>from the </a:t>
                      </a:r>
                      <a:r>
                        <a:rPr lang="en-US" sz="1800" b="0" dirty="0" smtClean="0">
                          <a:latin typeface="+mn-lt"/>
                          <a:ea typeface="Times New Roman"/>
                          <a:cs typeface="Times New Roman"/>
                        </a:rPr>
                        <a:t>onset. </a:t>
                      </a:r>
                      <a:r>
                        <a:rPr lang="en-US" sz="1800" b="0" dirty="0">
                          <a:latin typeface="+mn-lt"/>
                          <a:ea typeface="Times New Roman"/>
                          <a:cs typeface="Times New Roman"/>
                        </a:rPr>
                        <a:t>President laid out what had to be </a:t>
                      </a:r>
                      <a:r>
                        <a:rPr lang="en-US" sz="1800" b="0" dirty="0" smtClean="0">
                          <a:latin typeface="+mn-lt"/>
                          <a:ea typeface="Times New Roman"/>
                          <a:cs typeface="Times New Roman"/>
                        </a:rPr>
                        <a:t>done</a:t>
                      </a:r>
                      <a:endParaRPr lang="en-US" sz="1800" b="0" dirty="0">
                        <a:latin typeface="+mn-lt"/>
                        <a:ea typeface="Times New Roman"/>
                        <a:cs typeface="Times New Roman"/>
                      </a:endParaRPr>
                    </a:p>
                    <a:p>
                      <a:pPr marL="0" indent="-27305">
                        <a:spcBef>
                          <a:spcPts val="100"/>
                        </a:spcBef>
                        <a:spcAft>
                          <a:spcPts val="100"/>
                        </a:spcAft>
                      </a:pPr>
                      <a:r>
                        <a:rPr lang="en-US" sz="1800" b="0" dirty="0">
                          <a:latin typeface="+mn-lt"/>
                          <a:ea typeface="Times New Roman"/>
                          <a:cs typeface="Times New Roman"/>
                        </a:rPr>
                        <a:t>No strict timetables. People worked under frustrating conditions, but always had a goal in mind.</a:t>
                      </a:r>
                    </a:p>
                  </a:txBody>
                  <a:tcPr marL="50800" marR="50800" marT="0" marB="0"/>
                </a:tc>
              </a:tr>
              <a:tr h="1060918">
                <a:tc>
                  <a:txBody>
                    <a:bodyPr/>
                    <a:lstStyle/>
                    <a:p>
                      <a:pPr marL="0" indent="-27305">
                        <a:spcBef>
                          <a:spcPts val="100"/>
                        </a:spcBef>
                        <a:spcAft>
                          <a:spcPts val="100"/>
                        </a:spcAft>
                      </a:pPr>
                      <a:r>
                        <a:rPr lang="en-US" sz="1800" b="0" dirty="0">
                          <a:latin typeface="+mn-lt"/>
                          <a:ea typeface="Times New Roman"/>
                          <a:cs typeface="Times New Roman"/>
                        </a:rPr>
                        <a:t>Role models</a:t>
                      </a:r>
                    </a:p>
                  </a:txBody>
                  <a:tcPr marL="50800" marR="50800" marT="0" marB="0"/>
                </a:tc>
                <a:tc>
                  <a:txBody>
                    <a:bodyPr/>
                    <a:lstStyle/>
                    <a:p>
                      <a:pPr marL="0" indent="-27305">
                        <a:spcBef>
                          <a:spcPts val="100"/>
                        </a:spcBef>
                        <a:spcAft>
                          <a:spcPts val="100"/>
                        </a:spcAft>
                      </a:pPr>
                      <a:r>
                        <a:rPr lang="en-US" sz="1800" b="0" dirty="0" smtClean="0">
                          <a:latin typeface="+mn-lt"/>
                          <a:ea typeface="Times New Roman"/>
                          <a:cs typeface="Times New Roman"/>
                        </a:rPr>
                        <a:t>Models make any </a:t>
                      </a:r>
                      <a:r>
                        <a:rPr lang="en-US" sz="1800" b="0" dirty="0">
                          <a:latin typeface="+mn-lt"/>
                          <a:ea typeface="Times New Roman"/>
                          <a:cs typeface="Times New Roman"/>
                        </a:rPr>
                        <a:t>task is </a:t>
                      </a:r>
                      <a:r>
                        <a:rPr lang="en-US" sz="1800" b="0" dirty="0" smtClean="0">
                          <a:latin typeface="+mn-lt"/>
                          <a:ea typeface="Times New Roman"/>
                          <a:cs typeface="Times New Roman"/>
                        </a:rPr>
                        <a:t>easier. Especially unfamiliar,</a:t>
                      </a:r>
                      <a:r>
                        <a:rPr lang="en-US" sz="1800" b="0" baseline="0" dirty="0" smtClean="0">
                          <a:latin typeface="+mn-lt"/>
                          <a:ea typeface="Times New Roman"/>
                          <a:cs typeface="Times New Roman"/>
                        </a:rPr>
                        <a:t> </a:t>
                      </a:r>
                      <a:r>
                        <a:rPr lang="en-US" sz="1800" b="0" dirty="0" smtClean="0">
                          <a:latin typeface="+mn-lt"/>
                          <a:ea typeface="Times New Roman"/>
                          <a:cs typeface="Times New Roman"/>
                        </a:rPr>
                        <a:t>difficult tasks</a:t>
                      </a:r>
                      <a:endParaRPr lang="en-US" sz="1800" b="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1800" b="0" dirty="0" smtClean="0">
                          <a:latin typeface="+mn-lt"/>
                          <a:ea typeface="Times New Roman"/>
                          <a:cs typeface="Times New Roman"/>
                        </a:rPr>
                        <a:t>Former </a:t>
                      </a:r>
                      <a:r>
                        <a:rPr lang="en-US" sz="1800" b="0" dirty="0">
                          <a:latin typeface="+mn-lt"/>
                          <a:ea typeface="Times New Roman"/>
                          <a:cs typeface="Times New Roman"/>
                        </a:rPr>
                        <a:t>(dead) president company </a:t>
                      </a:r>
                      <a:r>
                        <a:rPr lang="en-US" sz="1800" b="0" dirty="0" smtClean="0">
                          <a:latin typeface="+mn-lt"/>
                          <a:ea typeface="Times New Roman"/>
                          <a:cs typeface="Times New Roman"/>
                        </a:rPr>
                        <a:t>president</a:t>
                      </a:r>
                      <a:r>
                        <a:rPr lang="en-US" sz="1800" b="0" baseline="0" dirty="0" smtClean="0">
                          <a:latin typeface="+mn-lt"/>
                          <a:ea typeface="Times New Roman"/>
                          <a:cs typeface="Times New Roman"/>
                        </a:rPr>
                        <a:t> was a </a:t>
                      </a:r>
                      <a:r>
                        <a:rPr lang="en-US" sz="1800" b="0" dirty="0" smtClean="0">
                          <a:latin typeface="+mn-lt"/>
                          <a:ea typeface="Times New Roman"/>
                          <a:cs typeface="Times New Roman"/>
                        </a:rPr>
                        <a:t>model </a:t>
                      </a:r>
                      <a:r>
                        <a:rPr lang="en-US" sz="1800" b="0" dirty="0">
                          <a:latin typeface="+mn-lt"/>
                          <a:ea typeface="Times New Roman"/>
                          <a:cs typeface="Times New Roman"/>
                        </a:rPr>
                        <a:t>for </a:t>
                      </a:r>
                      <a:r>
                        <a:rPr lang="en-US" sz="1800" b="0" dirty="0" smtClean="0">
                          <a:latin typeface="+mn-lt"/>
                          <a:ea typeface="Times New Roman"/>
                          <a:cs typeface="Times New Roman"/>
                        </a:rPr>
                        <a:t>successor, who was a model </a:t>
                      </a:r>
                      <a:r>
                        <a:rPr lang="en-US" sz="1800" b="0" dirty="0">
                          <a:latin typeface="+mn-lt"/>
                          <a:ea typeface="Times New Roman"/>
                          <a:cs typeface="Times New Roman"/>
                        </a:rPr>
                        <a:t>for </a:t>
                      </a:r>
                      <a:r>
                        <a:rPr lang="en-US" sz="1800" b="0" dirty="0" smtClean="0">
                          <a:latin typeface="+mn-lt"/>
                          <a:ea typeface="Times New Roman"/>
                          <a:cs typeface="Times New Roman"/>
                        </a:rPr>
                        <a:t>surviving </a:t>
                      </a:r>
                      <a:r>
                        <a:rPr lang="en-US" sz="1800" b="0" dirty="0">
                          <a:latin typeface="+mn-lt"/>
                          <a:ea typeface="Times New Roman"/>
                          <a:cs typeface="Times New Roman"/>
                        </a:rPr>
                        <a:t>employees. Mayor </a:t>
                      </a:r>
                      <a:r>
                        <a:rPr lang="en-US" sz="1800" b="0" dirty="0" err="1">
                          <a:latin typeface="+mn-lt"/>
                          <a:ea typeface="Times New Roman"/>
                          <a:cs typeface="Times New Roman"/>
                        </a:rPr>
                        <a:t>Guiliani</a:t>
                      </a:r>
                      <a:r>
                        <a:rPr lang="en-US" sz="1800" b="0" dirty="0">
                          <a:latin typeface="+mn-lt"/>
                          <a:ea typeface="Times New Roman"/>
                          <a:cs typeface="Times New Roman"/>
                        </a:rPr>
                        <a:t> </a:t>
                      </a:r>
                      <a:r>
                        <a:rPr lang="en-US" sz="1800" b="0" dirty="0" smtClean="0">
                          <a:latin typeface="+mn-lt"/>
                          <a:ea typeface="Times New Roman"/>
                          <a:cs typeface="Times New Roman"/>
                        </a:rPr>
                        <a:t>also seen</a:t>
                      </a:r>
                      <a:r>
                        <a:rPr lang="en-US" sz="1800" b="0" baseline="0" dirty="0" smtClean="0">
                          <a:latin typeface="+mn-lt"/>
                          <a:ea typeface="Times New Roman"/>
                          <a:cs typeface="Times New Roman"/>
                        </a:rPr>
                        <a:t> as a </a:t>
                      </a:r>
                      <a:r>
                        <a:rPr lang="en-US" sz="1800" b="0" dirty="0" smtClean="0">
                          <a:latin typeface="+mn-lt"/>
                          <a:ea typeface="Times New Roman"/>
                          <a:cs typeface="Times New Roman"/>
                        </a:rPr>
                        <a:t>model</a:t>
                      </a:r>
                      <a:endParaRPr lang="en-US" sz="1800" b="0" dirty="0">
                        <a:latin typeface="+mn-lt"/>
                        <a:ea typeface="Times New Roman"/>
                        <a:cs typeface="Times New Roman"/>
                      </a:endParaRPr>
                    </a:p>
                  </a:txBody>
                  <a:tcPr marL="50800" marR="50800" marT="0" marB="0"/>
                </a:tc>
              </a:tr>
              <a:tr h="1368386">
                <a:tc>
                  <a:txBody>
                    <a:bodyPr/>
                    <a:lstStyle/>
                    <a:p>
                      <a:pPr marL="0" indent="-27305">
                        <a:spcBef>
                          <a:spcPts val="100"/>
                        </a:spcBef>
                        <a:spcAft>
                          <a:spcPts val="100"/>
                        </a:spcAft>
                      </a:pPr>
                      <a:r>
                        <a:rPr lang="en-US" sz="1800" b="0">
                          <a:solidFill>
                            <a:srgbClr val="FF0000"/>
                          </a:solidFill>
                          <a:latin typeface="+mn-lt"/>
                          <a:ea typeface="Times New Roman"/>
                          <a:cs typeface="Times New Roman"/>
                        </a:rPr>
                        <a:t>Cognitive reframing</a:t>
                      </a:r>
                      <a:endParaRPr lang="en-US" sz="1800" b="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1800" b="0">
                          <a:solidFill>
                            <a:srgbClr val="FF0000"/>
                          </a:solidFill>
                          <a:latin typeface="+mn-lt"/>
                          <a:ea typeface="Times New Roman"/>
                          <a:cs typeface="Times New Roman"/>
                        </a:rPr>
                        <a:t>Minimize the negative impact, maximize any positive impact</a:t>
                      </a:r>
                      <a:endParaRPr lang="en-US" sz="1800" b="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1800" b="0" dirty="0">
                          <a:solidFill>
                            <a:srgbClr val="FF0000"/>
                          </a:solidFill>
                          <a:latin typeface="+mn-lt"/>
                          <a:ea typeface="Times New Roman"/>
                          <a:cs typeface="Times New Roman"/>
                        </a:rPr>
                        <a:t>Crisis as opportunity. The chance to: </a:t>
                      </a:r>
                      <a:r>
                        <a:rPr lang="en-US" sz="1800" b="0" dirty="0" smtClean="0">
                          <a:solidFill>
                            <a:srgbClr val="FF0000"/>
                          </a:solidFill>
                          <a:latin typeface="+mn-lt"/>
                          <a:ea typeface="Times New Roman"/>
                          <a:cs typeface="Times New Roman"/>
                        </a:rPr>
                        <a:t>lead; redesign</a:t>
                      </a:r>
                      <a:r>
                        <a:rPr lang="en-US" sz="1800" b="0" baseline="0" dirty="0" smtClean="0">
                          <a:solidFill>
                            <a:srgbClr val="FF0000"/>
                          </a:solidFill>
                          <a:latin typeface="+mn-lt"/>
                          <a:ea typeface="Times New Roman"/>
                          <a:cs typeface="Times New Roman"/>
                        </a:rPr>
                        <a:t> ideal departments;</a:t>
                      </a:r>
                      <a:r>
                        <a:rPr lang="en-US" sz="1800" b="0" dirty="0" smtClean="0">
                          <a:solidFill>
                            <a:srgbClr val="FF0000"/>
                          </a:solidFill>
                          <a:latin typeface="+mn-lt"/>
                          <a:ea typeface="Times New Roman"/>
                          <a:cs typeface="Times New Roman"/>
                        </a:rPr>
                        <a:t> </a:t>
                      </a:r>
                      <a:r>
                        <a:rPr lang="en-US" sz="1800" b="0" dirty="0">
                          <a:solidFill>
                            <a:srgbClr val="FF0000"/>
                          </a:solidFill>
                          <a:latin typeface="+mn-lt"/>
                          <a:ea typeface="Times New Roman"/>
                          <a:cs typeface="Times New Roman"/>
                        </a:rPr>
                        <a:t>do the jobs that they wanted to do; perform in the spotlight; meet a challenge; be a hero.</a:t>
                      </a:r>
                      <a:endParaRPr lang="en-US" sz="1800" b="0" dirty="0">
                        <a:latin typeface="+mn-lt"/>
                        <a:ea typeface="Times New Roman"/>
                        <a:cs typeface="Times New Roman"/>
                      </a:endParaRPr>
                    </a:p>
                  </a:txBody>
                  <a:tcPr marL="50800" marR="50800" marT="0" marB="0"/>
                </a:tc>
              </a:tr>
            </a:tbl>
          </a:graphicData>
        </a:graphic>
      </p:graphicFrame>
      <p:sp>
        <p:nvSpPr>
          <p:cNvPr id="7" name="Slide Number Placeholder 6"/>
          <p:cNvSpPr>
            <a:spLocks noGrp="1"/>
          </p:cNvSpPr>
          <p:nvPr>
            <p:ph type="sldNum" sz="quarter" idx="12"/>
          </p:nvPr>
        </p:nvSpPr>
        <p:spPr/>
        <p:txBody>
          <a:bodyPr/>
          <a:lstStyle/>
          <a:p>
            <a:fld id="{4B251364-8733-4BDA-8B3E-F93678BB720C}" type="slidenum">
              <a:rPr lang="en-US" smtClean="0"/>
              <a:pPr/>
              <a:t>59</a:t>
            </a:fld>
            <a:endParaRPr lang="en-US" dirty="0"/>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fontScale="90000"/>
          </a:bodyPr>
          <a:lstStyle/>
          <a:p>
            <a:pPr algn="ctr"/>
            <a:r>
              <a:rPr lang="en-US" sz="6000" b="1" dirty="0" smtClean="0">
                <a:latin typeface="+mj-lt"/>
              </a:rPr>
              <a:t>What </a:t>
            </a:r>
            <a:r>
              <a:rPr lang="en-US" sz="5300" b="1" dirty="0" smtClean="0">
                <a:latin typeface="+mj-lt"/>
              </a:rPr>
              <a:t>is an Organizational </a:t>
            </a:r>
            <a:r>
              <a:rPr lang="en-US" sz="6000" b="1" dirty="0" smtClean="0">
                <a:latin typeface="+mj-lt"/>
              </a:rPr>
              <a:t>Crisis?</a:t>
            </a:r>
            <a:endParaRPr lang="en-US" b="1" dirty="0">
              <a:latin typeface="+mj-lt"/>
            </a:endParaRPr>
          </a:p>
        </p:txBody>
      </p:sp>
      <p:sp>
        <p:nvSpPr>
          <p:cNvPr id="3" name="Content Placeholder 2"/>
          <p:cNvSpPr>
            <a:spLocks noGrp="1"/>
          </p:cNvSpPr>
          <p:nvPr>
            <p:ph idx="1"/>
          </p:nvPr>
        </p:nvSpPr>
        <p:spPr>
          <a:xfrm>
            <a:off x="381000" y="1524000"/>
            <a:ext cx="8534400" cy="4724399"/>
          </a:xfrm>
        </p:spPr>
        <p:txBody>
          <a:bodyPr>
            <a:noAutofit/>
          </a:bodyPr>
          <a:lstStyle/>
          <a:p>
            <a:r>
              <a:rPr lang="en-US" sz="3200" dirty="0" smtClean="0">
                <a:latin typeface="+mj-lt"/>
              </a:rPr>
              <a:t>Threatens a major product line, business unit</a:t>
            </a:r>
          </a:p>
          <a:p>
            <a:r>
              <a:rPr lang="en-US" sz="3200" dirty="0" smtClean="0">
                <a:latin typeface="+mj-lt"/>
              </a:rPr>
              <a:t>Damage an organization’s financial performance</a:t>
            </a:r>
          </a:p>
          <a:p>
            <a:r>
              <a:rPr lang="en-US" sz="3200" dirty="0" smtClean="0">
                <a:latin typeface="+mj-lt"/>
              </a:rPr>
              <a:t>Harm the health and well being of consumers, employees, surrounding communities, or the environment</a:t>
            </a:r>
          </a:p>
          <a:p>
            <a:r>
              <a:rPr lang="en-US" sz="3200" dirty="0" smtClean="0">
                <a:solidFill>
                  <a:schemeClr val="tx2"/>
                </a:solidFill>
              </a:rPr>
              <a:t>Can destroy the public’s trust in an organization, its reputation and image, or even its continued existence</a:t>
            </a:r>
            <a:endParaRPr lang="en-US" sz="3200" dirty="0" smtClean="0">
              <a:latin typeface="+mj-lt"/>
            </a:endParaRPr>
          </a:p>
        </p:txBody>
      </p:sp>
      <p:sp>
        <p:nvSpPr>
          <p:cNvPr id="4" name="Rectangle 3"/>
          <p:cNvSpPr/>
          <p:nvPr/>
        </p:nvSpPr>
        <p:spPr>
          <a:xfrm>
            <a:off x="685800" y="4648200"/>
            <a:ext cx="7391400" cy="523220"/>
          </a:xfrm>
          <a:prstGeom prst="rect">
            <a:avLst/>
          </a:prstGeom>
        </p:spPr>
        <p:txBody>
          <a:bodyPr wrap="square">
            <a:spAutoFit/>
          </a:bodyPr>
          <a:lstStyle/>
          <a:p>
            <a:pPr algn="ctr"/>
            <a:r>
              <a:rPr lang="en-US" sz="2800" dirty="0" smtClean="0">
                <a:solidFill>
                  <a:schemeClr val="tx2"/>
                </a:solidFill>
                <a:latin typeface="+mj-lt"/>
              </a:rPr>
              <a:t> </a:t>
            </a:r>
            <a:endParaRPr lang="en-US" sz="2800" dirty="0">
              <a:solidFill>
                <a:schemeClr val="tx2"/>
              </a:solidFill>
              <a:latin typeface="+mj-lt"/>
            </a:endParaRPr>
          </a:p>
        </p:txBody>
      </p:sp>
      <p:sp>
        <p:nvSpPr>
          <p:cNvPr id="7" name="Slide Number Placeholder 6"/>
          <p:cNvSpPr>
            <a:spLocks noGrp="1"/>
          </p:cNvSpPr>
          <p:nvPr>
            <p:ph type="sldNum" sz="quarter" idx="12"/>
          </p:nvPr>
        </p:nvSpPr>
        <p:spPr/>
        <p:txBody>
          <a:bodyPr/>
          <a:lstStyle/>
          <a:p>
            <a:fld id="{4B251364-8733-4BDA-8B3E-F93678BB720C}" type="slidenum">
              <a:rPr lang="en-US" smtClean="0"/>
              <a:pPr/>
              <a:t>6</a:t>
            </a:fld>
            <a:endParaRPr lang="en-US" dirty="0"/>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62000"/>
          </a:xfrm>
        </p:spPr>
        <p:txBody>
          <a:bodyPr>
            <a:normAutofit fontScale="90000"/>
          </a:bodyPr>
          <a:lstStyle/>
          <a:p>
            <a:r>
              <a:rPr lang="en-US" dirty="0" smtClean="0"/>
              <a:t>Attitudes that Enhance Resilience </a:t>
            </a:r>
            <a:endParaRPr lang="en-US" dirty="0"/>
          </a:p>
        </p:txBody>
      </p:sp>
      <p:graphicFrame>
        <p:nvGraphicFramePr>
          <p:cNvPr id="4" name="Content Placeholder 3"/>
          <p:cNvGraphicFramePr>
            <a:graphicFrameLocks noGrp="1"/>
          </p:cNvGraphicFramePr>
          <p:nvPr>
            <p:ph idx="1"/>
          </p:nvPr>
        </p:nvGraphicFramePr>
        <p:xfrm>
          <a:off x="228600" y="1219200"/>
          <a:ext cx="8686803" cy="5216717"/>
        </p:xfrm>
        <a:graphic>
          <a:graphicData uri="http://schemas.openxmlformats.org/drawingml/2006/table">
            <a:tbl>
              <a:tblPr firstRow="1" bandRow="1">
                <a:tableStyleId>{5C22544A-7EE6-4342-B048-85BDC9FD1C3A}</a:tableStyleId>
              </a:tblPr>
              <a:tblGrid>
                <a:gridCol w="1295400"/>
                <a:gridCol w="4343400"/>
                <a:gridCol w="3048003"/>
              </a:tblGrid>
              <a:tr h="381000">
                <a:tc>
                  <a:txBody>
                    <a:bodyPr/>
                    <a:lstStyle/>
                    <a:p>
                      <a:pPr marL="0" indent="-27305">
                        <a:spcBef>
                          <a:spcPts val="100"/>
                        </a:spcBef>
                        <a:spcAft>
                          <a:spcPts val="100"/>
                        </a:spcAft>
                      </a:pPr>
                      <a:r>
                        <a:rPr lang="en-US" sz="2000" b="1" dirty="0">
                          <a:latin typeface="+mn-lt"/>
                          <a:ea typeface="Times New Roman"/>
                          <a:cs typeface="Times New Roman"/>
                        </a:rPr>
                        <a:t>Attitudes</a:t>
                      </a:r>
                      <a:endParaRPr lang="en-US" sz="200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b="1">
                          <a:latin typeface="+mn-lt"/>
                          <a:ea typeface="Times New Roman"/>
                          <a:cs typeface="Times New Roman"/>
                        </a:rPr>
                        <a:t> Why it helps individuals </a:t>
                      </a:r>
                      <a:endParaRPr lang="en-US" sz="200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b="1" dirty="0" smtClean="0">
                          <a:latin typeface="+mn-lt"/>
                          <a:ea typeface="Times New Roman"/>
                          <a:cs typeface="Times New Roman"/>
                        </a:rPr>
                        <a:t>Sandler O’Neil</a:t>
                      </a:r>
                      <a:endParaRPr lang="en-US" sz="2000" dirty="0">
                        <a:latin typeface="+mn-lt"/>
                        <a:ea typeface="Times New Roman"/>
                        <a:cs typeface="Times New Roman"/>
                      </a:endParaRPr>
                    </a:p>
                  </a:txBody>
                  <a:tcPr marL="50800" marR="50800" marT="0" marB="0"/>
                </a:tc>
              </a:tr>
              <a:tr h="989818">
                <a:tc>
                  <a:txBody>
                    <a:bodyPr/>
                    <a:lstStyle/>
                    <a:p>
                      <a:pPr marL="0" indent="-27305">
                        <a:spcBef>
                          <a:spcPts val="100"/>
                        </a:spcBef>
                        <a:spcAft>
                          <a:spcPts val="100"/>
                        </a:spcAft>
                      </a:pPr>
                      <a:r>
                        <a:rPr lang="en-US" sz="2000" dirty="0">
                          <a:latin typeface="+mn-lt"/>
                          <a:ea typeface="Times New Roman"/>
                          <a:cs typeface="Times New Roman"/>
                        </a:rPr>
                        <a:t> </a:t>
                      </a:r>
                      <a:r>
                        <a:rPr lang="en-US" sz="2000" dirty="0" smtClean="0">
                          <a:latin typeface="+mn-lt"/>
                          <a:ea typeface="Times New Roman"/>
                          <a:cs typeface="Times New Roman"/>
                        </a:rPr>
                        <a:t>Self-</a:t>
                      </a:r>
                    </a:p>
                    <a:p>
                      <a:pPr marL="0" indent="-27305">
                        <a:spcBef>
                          <a:spcPts val="100"/>
                        </a:spcBef>
                        <a:spcAft>
                          <a:spcPts val="100"/>
                        </a:spcAft>
                      </a:pPr>
                      <a:r>
                        <a:rPr lang="en-US" sz="2000" dirty="0" err="1" smtClean="0">
                          <a:latin typeface="+mn-lt"/>
                          <a:ea typeface="Times New Roman"/>
                          <a:cs typeface="Times New Roman"/>
                        </a:rPr>
                        <a:t>Responsi-bility</a:t>
                      </a:r>
                      <a:endParaRPr lang="en-US" sz="200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dirty="0">
                          <a:latin typeface="+mn-lt"/>
                          <a:ea typeface="Times New Roman"/>
                          <a:cs typeface="Times New Roman"/>
                        </a:rPr>
                        <a:t>To assume one’s own place in the world (rather than let others dictate it). Being proactive </a:t>
                      </a:r>
                      <a:r>
                        <a:rPr lang="en-US" sz="2000" dirty="0" smtClean="0">
                          <a:latin typeface="+mn-lt"/>
                          <a:ea typeface="Times New Roman"/>
                          <a:cs typeface="Times New Roman"/>
                        </a:rPr>
                        <a:t>provides</a:t>
                      </a:r>
                      <a:r>
                        <a:rPr lang="en-US" sz="2000" baseline="0" dirty="0" smtClean="0">
                          <a:latin typeface="+mn-lt"/>
                          <a:ea typeface="Times New Roman"/>
                          <a:cs typeface="Times New Roman"/>
                        </a:rPr>
                        <a:t> a way to </a:t>
                      </a:r>
                      <a:r>
                        <a:rPr lang="en-US" sz="2000" dirty="0" smtClean="0">
                          <a:latin typeface="+mn-lt"/>
                          <a:ea typeface="Times New Roman"/>
                          <a:cs typeface="Times New Roman"/>
                        </a:rPr>
                        <a:t>accept </a:t>
                      </a:r>
                      <a:r>
                        <a:rPr lang="en-US" sz="2000" dirty="0">
                          <a:latin typeface="+mn-lt"/>
                          <a:ea typeface="Times New Roman"/>
                          <a:cs typeface="Times New Roman"/>
                        </a:rPr>
                        <a:t>new conditions and move forward effectively.</a:t>
                      </a:r>
                    </a:p>
                  </a:txBody>
                  <a:tcPr marL="50800" marR="50800" marT="0" marB="0"/>
                </a:tc>
                <a:tc>
                  <a:txBody>
                    <a:bodyPr/>
                    <a:lstStyle/>
                    <a:p>
                      <a:pPr marL="0" indent="-27305">
                        <a:spcBef>
                          <a:spcPts val="100"/>
                        </a:spcBef>
                        <a:spcAft>
                          <a:spcPts val="100"/>
                        </a:spcAft>
                      </a:pPr>
                      <a:r>
                        <a:rPr lang="en-US" sz="2000">
                          <a:latin typeface="+mn-lt"/>
                          <a:ea typeface="Times New Roman"/>
                          <a:cs typeface="Times New Roman"/>
                        </a:rPr>
                        <a:t>An entrepreneurial firm that charted its own course from the beginning</a:t>
                      </a:r>
                    </a:p>
                  </a:txBody>
                  <a:tcPr marL="50800" marR="50800" marT="0" marB="0"/>
                </a:tc>
              </a:tr>
              <a:tr h="956630">
                <a:tc>
                  <a:txBody>
                    <a:bodyPr/>
                    <a:lstStyle/>
                    <a:p>
                      <a:pPr marL="0" indent="-27305">
                        <a:spcBef>
                          <a:spcPts val="100"/>
                        </a:spcBef>
                        <a:spcAft>
                          <a:spcPts val="100"/>
                        </a:spcAft>
                      </a:pPr>
                      <a:r>
                        <a:rPr lang="en-US" sz="2000" dirty="0" smtClean="0">
                          <a:latin typeface="+mn-lt"/>
                          <a:ea typeface="Times New Roman"/>
                          <a:cs typeface="Times New Roman"/>
                        </a:rPr>
                        <a:t>Excellence</a:t>
                      </a:r>
                      <a:endParaRPr lang="en-US" sz="200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a:latin typeface="+mn-lt"/>
                          <a:ea typeface="Times New Roman"/>
                          <a:cs typeface="Times New Roman"/>
                        </a:rPr>
                        <a:t>Those used to pushing themselves will find it easier to give the push needed in a crisis</a:t>
                      </a:r>
                    </a:p>
                  </a:txBody>
                  <a:tcPr marL="50800" marR="50800" marT="0" marB="0"/>
                </a:tc>
                <a:tc>
                  <a:txBody>
                    <a:bodyPr/>
                    <a:lstStyle/>
                    <a:p>
                      <a:pPr marL="0" indent="-27305">
                        <a:spcBef>
                          <a:spcPts val="100"/>
                        </a:spcBef>
                        <a:spcAft>
                          <a:spcPts val="100"/>
                        </a:spcAft>
                      </a:pPr>
                      <a:r>
                        <a:rPr lang="en-US" sz="2000">
                          <a:latin typeface="+mn-lt"/>
                          <a:ea typeface="Times New Roman"/>
                          <a:cs typeface="Times New Roman"/>
                        </a:rPr>
                        <a:t>A firm based on excellence accustomed to giving their best.</a:t>
                      </a:r>
                    </a:p>
                  </a:txBody>
                  <a:tcPr marL="50800" marR="50800" marT="0" marB="0"/>
                </a:tc>
              </a:tr>
              <a:tr h="956630">
                <a:tc>
                  <a:txBody>
                    <a:bodyPr/>
                    <a:lstStyle/>
                    <a:p>
                      <a:pPr marL="0" indent="-27305">
                        <a:spcBef>
                          <a:spcPts val="100"/>
                        </a:spcBef>
                        <a:spcAft>
                          <a:spcPts val="100"/>
                        </a:spcAft>
                      </a:pPr>
                      <a:r>
                        <a:rPr lang="en-US" sz="2000" dirty="0">
                          <a:latin typeface="+mn-lt"/>
                          <a:ea typeface="Times New Roman"/>
                          <a:cs typeface="Times New Roman"/>
                        </a:rPr>
                        <a:t>A </a:t>
                      </a:r>
                      <a:endParaRPr lang="en-US" sz="2000" dirty="0" smtClean="0">
                        <a:latin typeface="+mn-lt"/>
                        <a:ea typeface="Times New Roman"/>
                        <a:cs typeface="Times New Roman"/>
                      </a:endParaRPr>
                    </a:p>
                    <a:p>
                      <a:pPr marL="0" indent="-27305">
                        <a:spcBef>
                          <a:spcPts val="100"/>
                        </a:spcBef>
                        <a:spcAft>
                          <a:spcPts val="100"/>
                        </a:spcAft>
                      </a:pPr>
                      <a:r>
                        <a:rPr lang="en-US" sz="2000" dirty="0" smtClean="0">
                          <a:latin typeface="+mn-lt"/>
                          <a:ea typeface="Times New Roman"/>
                          <a:cs typeface="Times New Roman"/>
                        </a:rPr>
                        <a:t>meaningful </a:t>
                      </a:r>
                    </a:p>
                    <a:p>
                      <a:pPr marL="0" indent="-27305">
                        <a:spcBef>
                          <a:spcPts val="100"/>
                        </a:spcBef>
                        <a:spcAft>
                          <a:spcPts val="100"/>
                        </a:spcAft>
                      </a:pPr>
                      <a:r>
                        <a:rPr lang="en-US" sz="2000" dirty="0" smtClean="0">
                          <a:latin typeface="+mn-lt"/>
                          <a:ea typeface="Times New Roman"/>
                          <a:cs typeface="Times New Roman"/>
                        </a:rPr>
                        <a:t>philosophy</a:t>
                      </a:r>
                      <a:endParaRPr lang="en-US" sz="2000" dirty="0">
                        <a:latin typeface="+mn-lt"/>
                        <a:ea typeface="Times New Roman"/>
                        <a:cs typeface="Times New Roman"/>
                      </a:endParaRPr>
                    </a:p>
                  </a:txBody>
                  <a:tcPr marL="50800" marR="50800" marT="0" marB="0"/>
                </a:tc>
                <a:tc>
                  <a:txBody>
                    <a:bodyPr/>
                    <a:lstStyle/>
                    <a:p>
                      <a:pPr marL="91440" indent="0">
                        <a:spcBef>
                          <a:spcPts val="100"/>
                        </a:spcBef>
                        <a:spcAft>
                          <a:spcPts val="100"/>
                        </a:spcAft>
                      </a:pPr>
                      <a:r>
                        <a:rPr lang="en-US" sz="2000" dirty="0" smtClean="0">
                          <a:latin typeface="+mn-lt"/>
                          <a:ea typeface="Times New Roman"/>
                          <a:cs typeface="Times New Roman"/>
                        </a:rPr>
                        <a:t>A cause </a:t>
                      </a:r>
                      <a:r>
                        <a:rPr lang="en-US" sz="2000" dirty="0">
                          <a:latin typeface="+mn-lt"/>
                          <a:ea typeface="Times New Roman"/>
                          <a:cs typeface="Times New Roman"/>
                        </a:rPr>
                        <a:t>can serve as inspiration and provide other-orientation. Crisis can bond a group.</a:t>
                      </a:r>
                    </a:p>
                  </a:txBody>
                  <a:tcPr marL="50800" marR="50800" marT="0" marB="0"/>
                </a:tc>
                <a:tc>
                  <a:txBody>
                    <a:bodyPr/>
                    <a:lstStyle/>
                    <a:p>
                      <a:pPr marL="0" indent="-27305">
                        <a:spcBef>
                          <a:spcPts val="100"/>
                        </a:spcBef>
                        <a:spcAft>
                          <a:spcPts val="100"/>
                        </a:spcAft>
                      </a:pPr>
                      <a:r>
                        <a:rPr lang="en-US" sz="2000">
                          <a:latin typeface="+mn-lt"/>
                          <a:ea typeface="Times New Roman"/>
                          <a:cs typeface="Times New Roman"/>
                        </a:rPr>
                        <a:t>Do it for those who died and their families </a:t>
                      </a:r>
                    </a:p>
                    <a:p>
                      <a:pPr marL="0" indent="-27305">
                        <a:spcBef>
                          <a:spcPts val="100"/>
                        </a:spcBef>
                        <a:spcAft>
                          <a:spcPts val="100"/>
                        </a:spcAft>
                      </a:pPr>
                      <a:r>
                        <a:rPr lang="en-US" sz="2000">
                          <a:latin typeface="+mn-lt"/>
                          <a:ea typeface="Times New Roman"/>
                          <a:cs typeface="Times New Roman"/>
                        </a:rPr>
                        <a:t>“We’re not going to let Osama bin Laden beat us.”</a:t>
                      </a:r>
                    </a:p>
                  </a:txBody>
                  <a:tcPr marL="50800" marR="50800" marT="0" marB="0"/>
                </a:tc>
              </a:tr>
              <a:tr h="1415287">
                <a:tc>
                  <a:txBody>
                    <a:bodyPr/>
                    <a:lstStyle/>
                    <a:p>
                      <a:pPr marL="0" indent="-27305">
                        <a:spcBef>
                          <a:spcPts val="100"/>
                        </a:spcBef>
                        <a:spcAft>
                          <a:spcPts val="100"/>
                        </a:spcAft>
                      </a:pPr>
                      <a:r>
                        <a:rPr lang="en-US" sz="2000">
                          <a:solidFill>
                            <a:srgbClr val="FF0000"/>
                          </a:solidFill>
                          <a:latin typeface="+mn-lt"/>
                          <a:ea typeface="Times New Roman"/>
                          <a:cs typeface="Times New Roman"/>
                        </a:rPr>
                        <a:t>Other orientation</a:t>
                      </a:r>
                      <a:endParaRPr lang="en-US" sz="2000">
                        <a:latin typeface="+mn-lt"/>
                        <a:ea typeface="Times New Roman"/>
                        <a:cs typeface="Times New Roman"/>
                      </a:endParaRPr>
                    </a:p>
                  </a:txBody>
                  <a:tcPr marL="50800" marR="50800" marT="0" marB="0"/>
                </a:tc>
                <a:tc>
                  <a:txBody>
                    <a:bodyPr/>
                    <a:lstStyle/>
                    <a:p>
                      <a:pPr marL="91440" indent="0">
                        <a:spcBef>
                          <a:spcPts val="100"/>
                        </a:spcBef>
                        <a:spcAft>
                          <a:spcPts val="100"/>
                        </a:spcAft>
                      </a:pPr>
                      <a:r>
                        <a:rPr lang="en-US" sz="2000" dirty="0">
                          <a:solidFill>
                            <a:srgbClr val="FF0000"/>
                          </a:solidFill>
                          <a:latin typeface="+mn-lt"/>
                          <a:ea typeface="Times New Roman"/>
                          <a:cs typeface="Times New Roman"/>
                        </a:rPr>
                        <a:t>Provides a purpose, encourages help from others, helps </a:t>
                      </a:r>
                      <a:r>
                        <a:rPr lang="en-US" sz="2000" dirty="0" smtClean="0">
                          <a:solidFill>
                            <a:srgbClr val="FF0000"/>
                          </a:solidFill>
                          <a:latin typeface="+mn-lt"/>
                          <a:ea typeface="Times New Roman"/>
                          <a:cs typeface="Times New Roman"/>
                        </a:rPr>
                        <a:t>avoid </a:t>
                      </a:r>
                      <a:r>
                        <a:rPr lang="en-US" sz="2000" dirty="0">
                          <a:solidFill>
                            <a:srgbClr val="FF0000"/>
                          </a:solidFill>
                          <a:latin typeface="+mn-lt"/>
                          <a:ea typeface="Times New Roman"/>
                          <a:cs typeface="Times New Roman"/>
                        </a:rPr>
                        <a:t>obsessing about one’s own problems, and helps organize response. </a:t>
                      </a:r>
                      <a:endParaRPr lang="en-US" sz="2000" dirty="0">
                        <a:latin typeface="+mn-lt"/>
                        <a:ea typeface="Times New Roman"/>
                        <a:cs typeface="Times New Roman"/>
                      </a:endParaRPr>
                    </a:p>
                  </a:txBody>
                  <a:tcPr marL="50800" marR="50800" marT="0" marB="0"/>
                </a:tc>
                <a:tc>
                  <a:txBody>
                    <a:bodyPr/>
                    <a:lstStyle/>
                    <a:p>
                      <a:pPr marL="0" indent="-27305">
                        <a:spcBef>
                          <a:spcPts val="100"/>
                        </a:spcBef>
                        <a:spcAft>
                          <a:spcPts val="100"/>
                        </a:spcAft>
                      </a:pPr>
                      <a:r>
                        <a:rPr lang="en-US" sz="2000" dirty="0">
                          <a:solidFill>
                            <a:srgbClr val="FF0000"/>
                          </a:solidFill>
                          <a:latin typeface="+mn-lt"/>
                          <a:ea typeface="Times New Roman"/>
                          <a:cs typeface="Times New Roman"/>
                        </a:rPr>
                        <a:t>Total commitment to helping the families.</a:t>
                      </a:r>
                      <a:endParaRPr lang="en-US" sz="2000" dirty="0">
                        <a:latin typeface="+mn-lt"/>
                        <a:ea typeface="Times New Roman"/>
                        <a:cs typeface="Times New Roman"/>
                      </a:endParaRPr>
                    </a:p>
                  </a:txBody>
                  <a:tcPr marL="50800" marR="50800" marT="0" marB="0"/>
                </a:tc>
              </a:tr>
            </a:tbl>
          </a:graphicData>
        </a:graphic>
      </p:graphicFrame>
      <p:sp>
        <p:nvSpPr>
          <p:cNvPr id="7" name="Slide Number Placeholder 6"/>
          <p:cNvSpPr>
            <a:spLocks noGrp="1"/>
          </p:cNvSpPr>
          <p:nvPr>
            <p:ph type="sldNum" sz="quarter" idx="12"/>
          </p:nvPr>
        </p:nvSpPr>
        <p:spPr/>
        <p:txBody>
          <a:bodyPr/>
          <a:lstStyle/>
          <a:p>
            <a:fld id="{4B251364-8733-4BDA-8B3E-F93678BB720C}" type="slidenum">
              <a:rPr lang="en-US" smtClean="0"/>
              <a:pPr/>
              <a:t>60</a:t>
            </a:fld>
            <a:endParaRPr lang="en-US" dirty="0"/>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066800"/>
            <a:ext cx="6477000" cy="4267199"/>
          </a:xfrm>
        </p:spPr>
        <p:txBody>
          <a:bodyPr>
            <a:normAutofit/>
          </a:bodyPr>
          <a:lstStyle/>
          <a:p>
            <a:pPr marL="0" indent="0" algn="ctr">
              <a:buNone/>
            </a:pPr>
            <a:r>
              <a:rPr lang="en-US" sz="6000" dirty="0" smtClean="0"/>
              <a:t>At least that’s the definition we presently use</a:t>
            </a:r>
            <a:endParaRPr lang="en-US" sz="6000" dirty="0" smtClean="0">
              <a:latin typeface="+mj-lt"/>
            </a:endParaRPr>
          </a:p>
        </p:txBody>
      </p:sp>
      <p:sp>
        <p:nvSpPr>
          <p:cNvPr id="4" name="Rectangle 3"/>
          <p:cNvSpPr/>
          <p:nvPr/>
        </p:nvSpPr>
        <p:spPr>
          <a:xfrm>
            <a:off x="685800" y="4648200"/>
            <a:ext cx="7391400" cy="523220"/>
          </a:xfrm>
          <a:prstGeom prst="rect">
            <a:avLst/>
          </a:prstGeom>
        </p:spPr>
        <p:txBody>
          <a:bodyPr wrap="square">
            <a:spAutoFit/>
          </a:bodyPr>
          <a:lstStyle/>
          <a:p>
            <a:pPr algn="ctr"/>
            <a:r>
              <a:rPr lang="en-US" sz="2800" dirty="0" smtClean="0">
                <a:solidFill>
                  <a:schemeClr val="tx2"/>
                </a:solidFill>
                <a:latin typeface="+mj-lt"/>
              </a:rPr>
              <a:t> </a:t>
            </a:r>
            <a:endParaRPr lang="en-US" sz="2800" dirty="0">
              <a:solidFill>
                <a:schemeClr val="tx2"/>
              </a:solidFill>
              <a:latin typeface="+mj-lt"/>
            </a:endParaRPr>
          </a:p>
        </p:txBody>
      </p:sp>
      <p:sp>
        <p:nvSpPr>
          <p:cNvPr id="6" name="Title 1"/>
          <p:cNvSpPr>
            <a:spLocks noGrp="1"/>
          </p:cNvSpPr>
          <p:nvPr>
            <p:ph type="title"/>
          </p:nvPr>
        </p:nvSpPr>
        <p:spPr>
          <a:xfrm>
            <a:off x="304800" y="4953000"/>
            <a:ext cx="8229600" cy="1447800"/>
          </a:xfrm>
        </p:spPr>
        <p:txBody>
          <a:bodyPr>
            <a:normAutofit/>
          </a:bodyPr>
          <a:lstStyle/>
          <a:p>
            <a:pPr algn="ctr"/>
            <a:r>
              <a:rPr lang="en-US" sz="6000" dirty="0" smtClean="0"/>
              <a:t>On the horizon…</a:t>
            </a:r>
            <a:endParaRPr lang="en-US" b="1" dirty="0">
              <a:latin typeface="+mj-lt"/>
            </a:endParaRPr>
          </a:p>
        </p:txBody>
      </p:sp>
      <p:sp>
        <p:nvSpPr>
          <p:cNvPr id="8" name="Slide Number Placeholder 7"/>
          <p:cNvSpPr>
            <a:spLocks noGrp="1"/>
          </p:cNvSpPr>
          <p:nvPr>
            <p:ph type="sldNum" sz="quarter" idx="12"/>
          </p:nvPr>
        </p:nvSpPr>
        <p:spPr/>
        <p:txBody>
          <a:bodyPr/>
          <a:lstStyle/>
          <a:p>
            <a:fld id="{4B251364-8733-4BDA-8B3E-F93678BB720C}" type="slidenum">
              <a:rPr lang="en-US" smtClean="0"/>
              <a:pPr/>
              <a:t>7</a:t>
            </a:fld>
            <a:endParaRPr lang="en-US" dirty="0"/>
          </a:p>
        </p:txBody>
      </p:sp>
      <p:sp>
        <p:nvSpPr>
          <p:cNvPr id="10" name="Footer Placeholder 9"/>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1"/>
            <a:ext cx="8686800" cy="2819400"/>
          </a:xfrm>
        </p:spPr>
        <p:txBody>
          <a:bodyPr>
            <a:noAutofit/>
          </a:bodyPr>
          <a:lstStyle/>
          <a:p>
            <a:pPr marL="0" indent="457200">
              <a:buNone/>
            </a:pPr>
            <a:r>
              <a:rPr lang="en-US" sz="3600" b="1" dirty="0" smtClean="0"/>
              <a:t>Take a broad view of the world -- a systems view -- and you'll see it racing, accelerating even, toward precipitous cliffs… Global Warming, Mass Extinction, Peak Oil, Famine, Extreme Weather, etc… </a:t>
            </a:r>
          </a:p>
          <a:p>
            <a:pPr marL="0" indent="457200">
              <a:buNone/>
            </a:pPr>
            <a:r>
              <a:rPr lang="en-US" sz="3600" b="1" dirty="0" smtClean="0"/>
              <a:t>The world as we know it will not last forty years; it may not last four.</a:t>
            </a:r>
          </a:p>
        </p:txBody>
      </p:sp>
      <p:sp>
        <p:nvSpPr>
          <p:cNvPr id="6" name="Title 5"/>
          <p:cNvSpPr>
            <a:spLocks noGrp="1"/>
          </p:cNvSpPr>
          <p:nvPr>
            <p:ph type="title"/>
          </p:nvPr>
        </p:nvSpPr>
        <p:spPr>
          <a:xfrm>
            <a:off x="533400" y="762000"/>
            <a:ext cx="8153400" cy="914400"/>
          </a:xfrm>
        </p:spPr>
        <p:txBody>
          <a:bodyPr>
            <a:normAutofit fontScale="90000"/>
          </a:bodyPr>
          <a:lstStyle/>
          <a:p>
            <a:r>
              <a:rPr lang="en-US" sz="5400" dirty="0" smtClean="0"/>
              <a:t>Crises qualitatively and quantitatively beyond anything the world has ever seen</a:t>
            </a:r>
            <a:endParaRPr lang="en-US" dirty="0"/>
          </a:p>
        </p:txBody>
      </p:sp>
      <p:sp>
        <p:nvSpPr>
          <p:cNvPr id="7" name="Slide Number Placeholder 6"/>
          <p:cNvSpPr>
            <a:spLocks noGrp="1"/>
          </p:cNvSpPr>
          <p:nvPr>
            <p:ph type="sldNum" sz="quarter" idx="12"/>
          </p:nvPr>
        </p:nvSpPr>
        <p:spPr/>
        <p:txBody>
          <a:bodyPr/>
          <a:lstStyle/>
          <a:p>
            <a:fld id="{4B251364-8733-4BDA-8B3E-F93678BB720C}" type="slidenum">
              <a:rPr lang="en-US" smtClean="0"/>
              <a:pPr/>
              <a:t>8</a:t>
            </a:fld>
            <a:endParaRPr lang="en-US" dirty="0"/>
          </a:p>
        </p:txBody>
      </p:sp>
      <p:sp>
        <p:nvSpPr>
          <p:cNvPr id="9" name="Footer Placeholder 8"/>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graded_planets.jpg"/>
          <p:cNvPicPr>
            <a:picLocks noChangeAspect="1"/>
          </p:cNvPicPr>
          <p:nvPr/>
        </p:nvPicPr>
        <p:blipFill>
          <a:blip r:embed="rId3" cstate="print"/>
          <a:srcRect l="3847" t="5171" r="3833" b="8985"/>
          <a:stretch>
            <a:fillRect/>
          </a:stretch>
        </p:blipFill>
        <p:spPr>
          <a:xfrm>
            <a:off x="0" y="0"/>
            <a:ext cx="9144000" cy="6858000"/>
          </a:xfrm>
          <a:prstGeom prst="rect">
            <a:avLst/>
          </a:prstGeom>
        </p:spPr>
      </p:pic>
      <p:sp>
        <p:nvSpPr>
          <p:cNvPr id="3" name="Content Placeholder 2"/>
          <p:cNvSpPr>
            <a:spLocks noGrp="1"/>
          </p:cNvSpPr>
          <p:nvPr>
            <p:ph idx="1"/>
          </p:nvPr>
        </p:nvSpPr>
        <p:spPr>
          <a:xfrm>
            <a:off x="5638800" y="1828800"/>
            <a:ext cx="3505200" cy="1905000"/>
          </a:xfrm>
        </p:spPr>
        <p:txBody>
          <a:bodyPr>
            <a:noAutofit/>
          </a:bodyPr>
          <a:lstStyle/>
          <a:p>
            <a:pPr>
              <a:buNone/>
            </a:pPr>
            <a:r>
              <a:rPr lang="en-US" sz="4800" b="1" dirty="0" smtClean="0"/>
              <a:t> </a:t>
            </a:r>
            <a:endParaRPr lang="en-US" sz="4800" b="1" dirty="0" smtClean="0">
              <a:latin typeface="+mj-lt"/>
            </a:endParaRPr>
          </a:p>
        </p:txBody>
      </p:sp>
      <p:sp>
        <p:nvSpPr>
          <p:cNvPr id="5" name="TextBox 4"/>
          <p:cNvSpPr txBox="1"/>
          <p:nvPr/>
        </p:nvSpPr>
        <p:spPr>
          <a:xfrm>
            <a:off x="0" y="5105400"/>
            <a:ext cx="4343400" cy="1323439"/>
          </a:xfrm>
          <a:prstGeom prst="rect">
            <a:avLst/>
          </a:prstGeom>
          <a:noFill/>
        </p:spPr>
        <p:txBody>
          <a:bodyPr wrap="square" rtlCol="0">
            <a:spAutoFit/>
          </a:bodyPr>
          <a:lstStyle/>
          <a:p>
            <a:pPr algn="ctr"/>
            <a:r>
              <a:rPr lang="en-US" sz="4000" b="1" dirty="0" smtClean="0">
                <a:solidFill>
                  <a:srgbClr val="FFFF00"/>
                </a:solidFill>
                <a:latin typeface="Verdana" pitchFamily="34" charset="0"/>
                <a:ea typeface="Verdana" pitchFamily="34" charset="0"/>
                <a:cs typeface="Verdana" pitchFamily="34" charset="0"/>
              </a:rPr>
              <a:t>Downgraded Planets</a:t>
            </a:r>
            <a:endParaRPr lang="en-US" sz="4000" b="1" dirty="0">
              <a:solidFill>
                <a:srgbClr val="FFFF00"/>
              </a:solidFill>
              <a:latin typeface="Verdana" pitchFamily="34" charset="0"/>
              <a:ea typeface="Verdana" pitchFamily="34" charset="0"/>
              <a:cs typeface="Verdana" pitchFamily="34" charset="0"/>
            </a:endParaRPr>
          </a:p>
        </p:txBody>
      </p:sp>
      <p:sp>
        <p:nvSpPr>
          <p:cNvPr id="6" name="TextBox 5"/>
          <p:cNvSpPr txBox="1"/>
          <p:nvPr/>
        </p:nvSpPr>
        <p:spPr>
          <a:xfrm>
            <a:off x="990600" y="1905000"/>
            <a:ext cx="1295400" cy="523220"/>
          </a:xfrm>
          <a:prstGeom prst="rect">
            <a:avLst/>
          </a:prstGeom>
          <a:solidFill>
            <a:schemeClr val="bg1"/>
          </a:solidFill>
        </p:spPr>
        <p:txBody>
          <a:bodyPr wrap="square" rtlCol="0">
            <a:spAutoFit/>
          </a:bodyPr>
          <a:lstStyle/>
          <a:p>
            <a:r>
              <a:rPr lang="en-US" sz="2800" b="1" dirty="0" smtClean="0">
                <a:latin typeface="Verdana" pitchFamily="34" charset="0"/>
                <a:ea typeface="Verdana" pitchFamily="34" charset="0"/>
                <a:cs typeface="Verdana" pitchFamily="34" charset="0"/>
              </a:rPr>
              <a:t>Pluto</a:t>
            </a:r>
            <a:endParaRPr lang="en-US" b="1" dirty="0">
              <a:latin typeface="Verdana" pitchFamily="34" charset="0"/>
              <a:ea typeface="Verdana" pitchFamily="34" charset="0"/>
              <a:cs typeface="Verdana" pitchFamily="34" charset="0"/>
            </a:endParaRPr>
          </a:p>
        </p:txBody>
      </p:sp>
      <p:sp>
        <p:nvSpPr>
          <p:cNvPr id="8" name="TextBox 7"/>
          <p:cNvSpPr txBox="1"/>
          <p:nvPr/>
        </p:nvSpPr>
        <p:spPr>
          <a:xfrm>
            <a:off x="5334000" y="6019800"/>
            <a:ext cx="1295400" cy="523220"/>
          </a:xfrm>
          <a:prstGeom prst="rect">
            <a:avLst/>
          </a:prstGeom>
          <a:solidFill>
            <a:schemeClr val="bg1"/>
          </a:solidFill>
        </p:spPr>
        <p:txBody>
          <a:bodyPr wrap="square" rtlCol="0">
            <a:spAutoFit/>
          </a:bodyPr>
          <a:lstStyle/>
          <a:p>
            <a:r>
              <a:rPr lang="en-US" sz="2800" b="1" dirty="0" smtClean="0">
                <a:latin typeface="Verdana" pitchFamily="34" charset="0"/>
                <a:ea typeface="Verdana" pitchFamily="34" charset="0"/>
                <a:cs typeface="Verdana" pitchFamily="34" charset="0"/>
              </a:rPr>
              <a:t>Earth</a:t>
            </a:r>
            <a:endParaRPr lang="en-US" b="1" dirty="0">
              <a:latin typeface="Verdana" pitchFamily="34" charset="0"/>
              <a:ea typeface="Verdana" pitchFamily="34" charset="0"/>
              <a:cs typeface="Verdana" pitchFamily="34" charset="0"/>
            </a:endParaRPr>
          </a:p>
        </p:txBody>
      </p:sp>
      <p:sp>
        <p:nvSpPr>
          <p:cNvPr id="10" name="Slide Number Placeholder 9"/>
          <p:cNvSpPr>
            <a:spLocks noGrp="1"/>
          </p:cNvSpPr>
          <p:nvPr>
            <p:ph type="sldNum" sz="quarter" idx="12"/>
          </p:nvPr>
        </p:nvSpPr>
        <p:spPr/>
        <p:txBody>
          <a:bodyPr/>
          <a:lstStyle/>
          <a:p>
            <a:fld id="{4B251364-8733-4BDA-8B3E-F93678BB720C}" type="slidenum">
              <a:rPr lang="en-US" smtClean="0"/>
              <a:pPr/>
              <a:t>9</a:t>
            </a:fld>
            <a:endParaRPr lang="en-US" dirty="0"/>
          </a:p>
        </p:txBody>
      </p:sp>
      <p:sp>
        <p:nvSpPr>
          <p:cNvPr id="12" name="Footer Placeholder 11"/>
          <p:cNvSpPr>
            <a:spLocks noGrp="1"/>
          </p:cNvSpPr>
          <p:nvPr>
            <p:ph type="ftr" sz="quarter" idx="11"/>
          </p:nvPr>
        </p:nvSpPr>
        <p:spPr/>
        <p:txBody>
          <a:bodyPr/>
          <a:lstStyle/>
          <a:p>
            <a:r>
              <a:rPr lang="en-US" smtClean="0"/>
              <a:t>DYN 672  Crisis Preparation and Building Organizational Resilience Class #1      © Steven F Freeman 2011</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4145</TotalTime>
  <Words>4352</Words>
  <Application>Microsoft Office PowerPoint</Application>
  <PresentationFormat>On-screen Show (4:3)</PresentationFormat>
  <Paragraphs>569</Paragraphs>
  <Slides>60</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Flow</vt:lpstr>
      <vt:lpstr>Worksheet</vt:lpstr>
      <vt:lpstr>DYN 672: A Systems Approach to Crisis Preparation and Building Organizational Resilience:   Class #1: Course Overview,  Crisis Alert, Resilience</vt:lpstr>
      <vt:lpstr>Objectives</vt:lpstr>
      <vt:lpstr>General Educational Philosophy</vt:lpstr>
      <vt:lpstr>How I got into this field </vt:lpstr>
      <vt:lpstr>Evolution of DYN 672</vt:lpstr>
      <vt:lpstr>What is an Organizational Crisis?</vt:lpstr>
      <vt:lpstr>On the horizon…</vt:lpstr>
      <vt:lpstr>Crises qualitatively and quantitatively beyond anything the world has ever seen</vt:lpstr>
      <vt:lpstr>Slide 9</vt:lpstr>
      <vt:lpstr>Crisis Preparation:   2003: Technical Checklists    2011: Today’s Central Tasks </vt:lpstr>
      <vt:lpstr>In your bookbag: Eaarth</vt:lpstr>
      <vt:lpstr>In your bookbag: Collapse</vt:lpstr>
      <vt:lpstr>Omnivore's Dilemma Corn and Oil: A NATIONAL EATING DISORDER </vt:lpstr>
      <vt:lpstr>In your bookbag: The Big Short</vt:lpstr>
      <vt:lpstr>Slide 15</vt:lpstr>
      <vt:lpstr>Survival Simulation</vt:lpstr>
      <vt:lpstr>Crear Vale La Pena</vt:lpstr>
      <vt:lpstr>Traditional Crisis Management</vt:lpstr>
      <vt:lpstr>Types of Organizational Crises</vt:lpstr>
      <vt:lpstr>Phases of Crisis Management</vt:lpstr>
      <vt:lpstr>Management Options in Preparing for Change and Crises</vt:lpstr>
      <vt:lpstr>Organizations are NOT Inherently Resilient</vt:lpstr>
      <vt:lpstr>Why Organizational Resilience?</vt:lpstr>
      <vt:lpstr>Sandler O’Neill &amp; Partners</vt:lpstr>
      <vt:lpstr>Death Toll</vt:lpstr>
      <vt:lpstr>Sandler O’Neill 9/11/2001 </vt:lpstr>
      <vt:lpstr>The following week</vt:lpstr>
      <vt:lpstr>Recovery</vt:lpstr>
      <vt:lpstr>Overview of Findings</vt:lpstr>
      <vt:lpstr> Findings I. About loss and resilience</vt:lpstr>
      <vt:lpstr>Organizational Losses: People</vt:lpstr>
      <vt:lpstr>Organizational Losses: Wealth</vt:lpstr>
      <vt:lpstr>Organizational Losses: Systems, Routines and Processes</vt:lpstr>
      <vt:lpstr>The Source of   Sandler O’Neill’s Resilience</vt:lpstr>
      <vt:lpstr>Moral Purpose: No longer just a “money machine”</vt:lpstr>
      <vt:lpstr>Motivation and Moral Purpose </vt:lpstr>
      <vt:lpstr>Attracting Help and Moral Purpose</vt:lpstr>
      <vt:lpstr>The Pull of Opportunity  and Moral Purpose</vt:lpstr>
      <vt:lpstr>The Pull of Opportunity  and Moral Purpose</vt:lpstr>
      <vt:lpstr>Under what conditions would finding opportunity in a colleague’s tragedy not feel like dancing on their grave?</vt:lpstr>
      <vt:lpstr>Intersection of Moral Work and Opportunity </vt:lpstr>
      <vt:lpstr>Rather than a “Doom Loop,”  SO created a virtuous circle</vt:lpstr>
      <vt:lpstr>Psychological Containment </vt:lpstr>
      <vt:lpstr>Psychological Sense of Community</vt:lpstr>
      <vt:lpstr>Organic Structure Teamwork and Self-Management</vt:lpstr>
      <vt:lpstr>Reserves, Depletion and Replenishment</vt:lpstr>
      <vt:lpstr>Modeling Resilience: Reserves, Depletion and Replenishment</vt:lpstr>
      <vt:lpstr>Practice Issues</vt:lpstr>
      <vt:lpstr>Economic Crisis &amp; Organizational Resilience (Argentina 2001-2002) </vt:lpstr>
      <vt:lpstr>Characteristics of Resilient Organizations </vt:lpstr>
      <vt:lpstr>Visionary Organization </vt:lpstr>
      <vt:lpstr>Psychological Containment </vt:lpstr>
      <vt:lpstr>Cognitive Capabilities</vt:lpstr>
      <vt:lpstr>Organic Structure </vt:lpstr>
      <vt:lpstr>Attitudes of Resilience </vt:lpstr>
      <vt:lpstr>Reserve Resources</vt:lpstr>
      <vt:lpstr>Individual Resilience &amp; Organizational Resilience</vt:lpstr>
      <vt:lpstr>Skills that enhance Resilience </vt:lpstr>
      <vt:lpstr>Practices that enhance Resilience </vt:lpstr>
      <vt:lpstr>Attitudes that Enhance Resilience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cpor 1</dc:title>
  <dc:creator>steve freeman</dc:creator>
  <cp:lastModifiedBy>steve freeman</cp:lastModifiedBy>
  <cp:revision>117</cp:revision>
  <dcterms:created xsi:type="dcterms:W3CDTF">2008-12-15T21:12:11Z</dcterms:created>
  <dcterms:modified xsi:type="dcterms:W3CDTF">2011-01-20T20:58:09Z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